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0"/>
  </p:notesMasterIdLst>
  <p:handoutMasterIdLst>
    <p:handoutMasterId r:id="rId61"/>
  </p:handoutMasterIdLst>
  <p:sldIdLst>
    <p:sldId id="259" r:id="rId5"/>
    <p:sldId id="1047" r:id="rId6"/>
    <p:sldId id="256" r:id="rId7"/>
    <p:sldId id="1142" r:id="rId8"/>
    <p:sldId id="1145" r:id="rId9"/>
    <p:sldId id="1147" r:id="rId10"/>
    <p:sldId id="1146" r:id="rId11"/>
    <p:sldId id="1143" r:id="rId12"/>
    <p:sldId id="1149" r:id="rId13"/>
    <p:sldId id="1151" r:id="rId14"/>
    <p:sldId id="257" r:id="rId15"/>
    <p:sldId id="1137" r:id="rId16"/>
    <p:sldId id="1138" r:id="rId17"/>
    <p:sldId id="260" r:id="rId18"/>
    <p:sldId id="262" r:id="rId19"/>
    <p:sldId id="263" r:id="rId20"/>
    <p:sldId id="264" r:id="rId21"/>
    <p:sldId id="271" r:id="rId22"/>
    <p:sldId id="266" r:id="rId23"/>
    <p:sldId id="270" r:id="rId24"/>
    <p:sldId id="272" r:id="rId25"/>
    <p:sldId id="273" r:id="rId26"/>
    <p:sldId id="267" r:id="rId27"/>
    <p:sldId id="268" r:id="rId28"/>
    <p:sldId id="269" r:id="rId29"/>
    <p:sldId id="274" r:id="rId30"/>
    <p:sldId id="275" r:id="rId31"/>
    <p:sldId id="276" r:id="rId32"/>
    <p:sldId id="295" r:id="rId33"/>
    <p:sldId id="296" r:id="rId34"/>
    <p:sldId id="297" r:id="rId35"/>
    <p:sldId id="313" r:id="rId36"/>
    <p:sldId id="314" r:id="rId37"/>
    <p:sldId id="315" r:id="rId38"/>
    <p:sldId id="316" r:id="rId39"/>
    <p:sldId id="308" r:id="rId40"/>
    <p:sldId id="309" r:id="rId41"/>
    <p:sldId id="310" r:id="rId42"/>
    <p:sldId id="311" r:id="rId43"/>
    <p:sldId id="312" r:id="rId44"/>
    <p:sldId id="317" r:id="rId45"/>
    <p:sldId id="318" r:id="rId46"/>
    <p:sldId id="282" r:id="rId47"/>
    <p:sldId id="1139" r:id="rId48"/>
    <p:sldId id="289" r:id="rId49"/>
    <p:sldId id="290" r:id="rId50"/>
    <p:sldId id="284" r:id="rId51"/>
    <p:sldId id="286" r:id="rId52"/>
    <p:sldId id="1140" r:id="rId53"/>
    <p:sldId id="1141" r:id="rId54"/>
    <p:sldId id="764" r:id="rId55"/>
    <p:sldId id="765" r:id="rId56"/>
    <p:sldId id="1150" r:id="rId57"/>
    <p:sldId id="1148" r:id="rId58"/>
    <p:sldId id="70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4660"/>
  </p:normalViewPr>
  <p:slideViewPr>
    <p:cSldViewPr snapToGrid="0" snapToObjects="1">
      <p:cViewPr varScale="1">
        <p:scale>
          <a:sx n="62" d="100"/>
          <a:sy n="62" d="100"/>
        </p:scale>
        <p:origin x="1728"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8/9/2020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A36F0-6936-4FC0-97A3-A708269A923B}" type="datetimeFigureOut">
              <a:rPr lang="en-SG" smtClean="0"/>
              <a:t>9/8/2020</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20A2B-4052-4FBD-8A9E-819616F498F6}" type="slidenum">
              <a:rPr lang="en-SG" smtClean="0"/>
              <a:t>‹#›</a:t>
            </a:fld>
            <a:endParaRPr lang="en-SG"/>
          </a:p>
        </p:txBody>
      </p:sp>
    </p:spTree>
    <p:extLst>
      <p:ext uri="{BB962C8B-B14F-4D97-AF65-F5344CB8AC3E}">
        <p14:creationId xmlns:p14="http://schemas.microsoft.com/office/powerpoint/2010/main" val="277495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8/9/2020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8/9/2020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8/9/2020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8/9/2020</a:t>
            </a:fld>
            <a:endParaRPr lang="en-US" dirty="0"/>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descr="NTU_PP_slide_Footer_size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1vQLArE8xVw" TargetMode="External"/><Relationship Id="rId2" Type="http://schemas.openxmlformats.org/officeDocument/2006/relationships/hyperlink" Target="https://www.youtube.com/watch?v=yTPrs5lYgnA" TargetMode="External"/><Relationship Id="rId1" Type="http://schemas.openxmlformats.org/officeDocument/2006/relationships/slideLayout" Target="../slideLayouts/slideLayout2.xml"/><Relationship Id="rId5" Type="http://schemas.openxmlformats.org/officeDocument/2006/relationships/hyperlink" Target="https://www.youtube.com/watch?v=1swBBSCrMkA" TargetMode="External"/><Relationship Id="rId4" Type="http://schemas.openxmlformats.org/officeDocument/2006/relationships/hyperlink" Target="https://www.youtube.com/watch?v=Fz7_0IxfJBw&amp;t=16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8986" y="2603322"/>
            <a:ext cx="2015285" cy="1651356"/>
          </a:xfrm>
        </p:spPr>
        <p:txBody>
          <a:bodyPr>
            <a:normAutofit/>
          </a:bodyPr>
          <a:lstStyle/>
          <a:p>
            <a:r>
              <a:rPr lang="en-US" sz="2250" b="1" dirty="0" err="1">
                <a:solidFill>
                  <a:schemeClr val="bg1"/>
                </a:solidFill>
                <a:cs typeface="Arial"/>
              </a:rPr>
              <a:t>ChatBot</a:t>
            </a:r>
            <a:r>
              <a:rPr lang="en-US" sz="2250" b="1" dirty="0">
                <a:solidFill>
                  <a:schemeClr val="bg1"/>
                </a:solidFill>
                <a:cs typeface="Arial"/>
              </a:rPr>
              <a:t> 1</a:t>
            </a:r>
          </a:p>
        </p:txBody>
      </p:sp>
      <p:sp>
        <p:nvSpPr>
          <p:cNvPr id="3" name="Subtitle 2"/>
          <p:cNvSpPr>
            <a:spLocks noGrp="1"/>
          </p:cNvSpPr>
          <p:nvPr>
            <p:ph type="subTitle" idx="1"/>
          </p:nvPr>
        </p:nvSpPr>
        <p:spPr>
          <a:xfrm>
            <a:off x="805709" y="4977700"/>
            <a:ext cx="3756540" cy="1265293"/>
          </a:xfrm>
        </p:spPr>
        <p:txBody>
          <a:bodyPr>
            <a:normAutofit/>
          </a:bodyPr>
          <a:lstStyle/>
          <a:p>
            <a:pPr algn="l"/>
            <a:r>
              <a:rPr lang="en-US" sz="1125" dirty="0">
                <a:solidFill>
                  <a:srgbClr val="FFFFFF"/>
                </a:solidFill>
                <a:cs typeface="Arial"/>
              </a:rPr>
              <a:t>Teoh Teik Toe</a:t>
            </a:r>
          </a:p>
          <a:p>
            <a:pPr algn="l"/>
            <a:r>
              <a:rPr lang="en-US" sz="1125" dirty="0">
                <a:solidFill>
                  <a:srgbClr val="FFFFFF"/>
                </a:solidFill>
                <a:cs typeface="Arial"/>
              </a:rPr>
              <a:t>ITOM/NBS</a:t>
            </a:r>
          </a:p>
          <a:p>
            <a:pPr algn="l"/>
            <a:r>
              <a:rPr lang="en-US" sz="1125" i="1" dirty="0">
                <a:solidFill>
                  <a:srgbClr val="FFFFFF"/>
                </a:solidFill>
                <a:cs typeface="Arial"/>
              </a:rPr>
              <a:t>ttteoh@ntu.edu.sg</a:t>
            </a:r>
          </a:p>
          <a:p>
            <a:pPr algn="l"/>
            <a:r>
              <a:rPr lang="en-US" sz="1125" i="1" dirty="0">
                <a:solidFill>
                  <a:srgbClr val="FFFFFF"/>
                </a:solidFill>
                <a:cs typeface="Arial"/>
              </a:rPr>
              <a:t>Aug 2020</a:t>
            </a:r>
          </a:p>
          <a:p>
            <a:pPr algn="l"/>
            <a:r>
              <a:rPr lang="en-US" sz="1125" i="1" dirty="0">
                <a:solidFill>
                  <a:srgbClr val="FFFFFF"/>
                </a:solidFill>
                <a:cs typeface="Arial"/>
              </a:rPr>
              <a:t>97905202</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9814-8070-4566-B310-2851C529AF96}"/>
              </a:ext>
            </a:extLst>
          </p:cNvPr>
          <p:cNvSpPr>
            <a:spLocks noGrp="1"/>
          </p:cNvSpPr>
          <p:nvPr>
            <p:ph type="title"/>
          </p:nvPr>
        </p:nvSpPr>
        <p:spPr/>
        <p:txBody>
          <a:bodyPr/>
          <a:lstStyle/>
          <a:p>
            <a:r>
              <a:rPr lang="en-US" dirty="0"/>
              <a:t>Accuracy of Chatbot</a:t>
            </a:r>
            <a:endParaRPr lang="en-SG" dirty="0"/>
          </a:p>
        </p:txBody>
      </p:sp>
      <p:pic>
        <p:nvPicPr>
          <p:cNvPr id="1026" name="Picture 2" descr="Chatbots vs Virtual Assistants: What Is The Difference?">
            <a:extLst>
              <a:ext uri="{FF2B5EF4-FFF2-40B4-BE49-F238E27FC236}">
                <a16:creationId xmlns:a16="http://schemas.microsoft.com/office/drawing/2014/main" id="{2FC16D70-6E6A-4714-8A0C-0E95314AC0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6889" y="1889125"/>
            <a:ext cx="5430221"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476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68580" tIns="34290" rIns="68580" bIns="34290" rtlCol="0" anchor="ctr">
            <a:normAutofit/>
          </a:bodyPr>
          <a:lstStyle/>
          <a:p>
            <a:pPr lvl="0" algn="l">
              <a:buClrTx/>
              <a:buSzTx/>
              <a:buFontTx/>
            </a:pPr>
            <a:r>
              <a:rPr lang="en-US">
                <a:sym typeface="+mn-ea"/>
              </a:rPr>
              <a:t>Snatchbot registration</a:t>
            </a:r>
          </a:p>
        </p:txBody>
      </p:sp>
      <p:sp>
        <p:nvSpPr>
          <p:cNvPr id="3" name="Content Placeholder 2"/>
          <p:cNvSpPr>
            <a:spLocks noGrp="1"/>
          </p:cNvSpPr>
          <p:nvPr>
            <p:ph sz="half" idx="1"/>
          </p:nvPr>
        </p:nvSpPr>
        <p:spPr/>
        <p:txBody>
          <a:bodyPr/>
          <a:lstStyle/>
          <a:p>
            <a:r>
              <a:rPr lang="en-US" dirty="0"/>
              <a:t>go to https://snatchbot.me/</a:t>
            </a:r>
          </a:p>
          <a:p>
            <a:endParaRPr lang="en-US" dirty="0"/>
          </a:p>
          <a:p>
            <a:endParaRPr lang="en-US" dirty="0"/>
          </a:p>
          <a:p>
            <a:endParaRPr lang="en-US" dirty="0"/>
          </a:p>
          <a:p>
            <a:r>
              <a:rPr lang="en-US" dirty="0"/>
              <a:t>Click Register</a:t>
            </a:r>
          </a:p>
          <a:p>
            <a:endParaRPr lang="en-US" dirty="0"/>
          </a:p>
        </p:txBody>
      </p:sp>
      <p:pic>
        <p:nvPicPr>
          <p:cNvPr id="4" name="Content Placeholder 3"/>
          <p:cNvPicPr>
            <a:picLocks noGrp="1" noChangeAspect="1"/>
          </p:cNvPicPr>
          <p:nvPr>
            <p:ph sz="half" idx="2"/>
          </p:nvPr>
        </p:nvPicPr>
        <p:blipFill>
          <a:blip r:embed="rId2"/>
          <a:stretch>
            <a:fillRect/>
          </a:stretch>
        </p:blipFill>
        <p:spPr>
          <a:xfrm>
            <a:off x="3536157" y="2893695"/>
            <a:ext cx="4870609" cy="2262664"/>
          </a:xfrm>
          <a:prstGeom prst="rect">
            <a:avLst/>
          </a:prstGeom>
        </p:spPr>
      </p:pic>
      <p:sp>
        <p:nvSpPr>
          <p:cNvPr id="6" name="Right Arrow 5"/>
          <p:cNvSpPr/>
          <p:nvPr/>
        </p:nvSpPr>
        <p:spPr>
          <a:xfrm>
            <a:off x="7162800" y="2958465"/>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Snatchbot registration</a:t>
            </a:r>
          </a:p>
        </p:txBody>
      </p:sp>
      <p:sp>
        <p:nvSpPr>
          <p:cNvPr id="4" name="Content Placeholder 3"/>
          <p:cNvSpPr>
            <a:spLocks noGrp="1"/>
          </p:cNvSpPr>
          <p:nvPr>
            <p:ph sz="half" idx="2"/>
          </p:nvPr>
        </p:nvSpPr>
        <p:spPr/>
        <p:txBody>
          <a:bodyPr/>
          <a:lstStyle/>
          <a:p>
            <a:r>
              <a:rPr lang="en-US"/>
              <a:t>Key in your details and click sign up</a:t>
            </a:r>
          </a:p>
        </p:txBody>
      </p:sp>
      <p:pic>
        <p:nvPicPr>
          <p:cNvPr id="5" name="Content Placeholder 4"/>
          <p:cNvPicPr>
            <a:picLocks noGrp="1" noChangeAspect="1"/>
          </p:cNvPicPr>
          <p:nvPr>
            <p:ph sz="half" idx="1"/>
          </p:nvPr>
        </p:nvPicPr>
        <p:blipFill>
          <a:blip r:embed="rId2"/>
          <a:stretch>
            <a:fillRect/>
          </a:stretch>
        </p:blipFill>
        <p:spPr>
          <a:xfrm>
            <a:off x="929164" y="2226469"/>
            <a:ext cx="3284220" cy="32637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5694522" y="2226469"/>
            <a:ext cx="2820829" cy="3263741"/>
          </a:xfrm>
        </p:spPr>
        <p:txBody>
          <a:bodyPr/>
          <a:lstStyle/>
          <a:p>
            <a:r>
              <a:rPr lang="en-US"/>
              <a:t>Click on My Bots in the side menu</a:t>
            </a:r>
          </a:p>
        </p:txBody>
      </p:sp>
      <p:pic>
        <p:nvPicPr>
          <p:cNvPr id="5" name="Content Placeholder 4"/>
          <p:cNvPicPr>
            <a:picLocks noGrp="1" noChangeAspect="1"/>
          </p:cNvPicPr>
          <p:nvPr>
            <p:ph sz="half" idx="1"/>
          </p:nvPr>
        </p:nvPicPr>
        <p:blipFill>
          <a:blip r:embed="rId2"/>
          <a:stretch>
            <a:fillRect/>
          </a:stretch>
        </p:blipFill>
        <p:spPr>
          <a:xfrm>
            <a:off x="628650" y="2465070"/>
            <a:ext cx="4815840" cy="2968943"/>
          </a:xfrm>
          <a:prstGeom prst="rect">
            <a:avLst/>
          </a:prstGeom>
        </p:spPr>
      </p:pic>
      <p:sp>
        <p:nvSpPr>
          <p:cNvPr id="6" name="Right Arrow 5"/>
          <p:cNvSpPr/>
          <p:nvPr/>
        </p:nvSpPr>
        <p:spPr>
          <a:xfrm rot="10800000">
            <a:off x="1494949" y="2928938"/>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Creating a simple chatbot</a:t>
            </a:r>
            <a:endParaRPr lang="en-US"/>
          </a:p>
        </p:txBody>
      </p:sp>
      <p:sp>
        <p:nvSpPr>
          <p:cNvPr id="4" name="Content Placeholder 3"/>
          <p:cNvSpPr>
            <a:spLocks noGrp="1"/>
          </p:cNvSpPr>
          <p:nvPr>
            <p:ph sz="half" idx="2"/>
          </p:nvPr>
        </p:nvSpPr>
        <p:spPr>
          <a:xfrm>
            <a:off x="6412230" y="2226469"/>
            <a:ext cx="2103120" cy="3263741"/>
          </a:xfrm>
        </p:spPr>
        <p:txBody>
          <a:bodyPr/>
          <a:lstStyle/>
          <a:p>
            <a:r>
              <a:rPr lang="en-US"/>
              <a:t>Click Create bot</a:t>
            </a:r>
          </a:p>
        </p:txBody>
      </p:sp>
      <p:pic>
        <p:nvPicPr>
          <p:cNvPr id="5" name="Content Placeholder 4"/>
          <p:cNvPicPr>
            <a:picLocks noGrp="1" noChangeAspect="1"/>
          </p:cNvPicPr>
          <p:nvPr>
            <p:ph sz="half" idx="1"/>
          </p:nvPr>
        </p:nvPicPr>
        <p:blipFill>
          <a:blip r:embed="rId2"/>
          <a:stretch>
            <a:fillRect/>
          </a:stretch>
        </p:blipFill>
        <p:spPr>
          <a:xfrm>
            <a:off x="485299" y="2519362"/>
            <a:ext cx="5799296" cy="2626043"/>
          </a:xfrm>
          <a:prstGeom prst="rect">
            <a:avLst/>
          </a:prstGeom>
        </p:spPr>
      </p:pic>
      <p:sp>
        <p:nvSpPr>
          <p:cNvPr id="6" name="Right Arrow 5"/>
          <p:cNvSpPr/>
          <p:nvPr/>
        </p:nvSpPr>
        <p:spPr>
          <a:xfrm>
            <a:off x="5016341" y="2588895"/>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Creating a simple chatbot</a:t>
            </a:r>
            <a:endParaRPr lang="en-US"/>
          </a:p>
        </p:txBody>
      </p:sp>
      <p:sp>
        <p:nvSpPr>
          <p:cNvPr id="4" name="Content Placeholder 3"/>
          <p:cNvSpPr>
            <a:spLocks noGrp="1"/>
          </p:cNvSpPr>
          <p:nvPr>
            <p:ph sz="half" idx="2"/>
          </p:nvPr>
        </p:nvSpPr>
        <p:spPr/>
        <p:txBody>
          <a:bodyPr/>
          <a:lstStyle/>
          <a:p>
            <a:r>
              <a:rPr lang="en-US"/>
              <a:t>Click on Blank Bot</a:t>
            </a:r>
          </a:p>
        </p:txBody>
      </p:sp>
      <p:pic>
        <p:nvPicPr>
          <p:cNvPr id="5" name="Content Placeholder 4"/>
          <p:cNvPicPr>
            <a:picLocks noGrp="1" noChangeAspect="1"/>
          </p:cNvPicPr>
          <p:nvPr>
            <p:ph sz="half" idx="1"/>
          </p:nvPr>
        </p:nvPicPr>
        <p:blipFill>
          <a:blip r:embed="rId2"/>
          <a:stretch>
            <a:fillRect/>
          </a:stretch>
        </p:blipFill>
        <p:spPr>
          <a:xfrm>
            <a:off x="628650" y="2576989"/>
            <a:ext cx="3886200" cy="2561749"/>
          </a:xfrm>
          <a:prstGeom prst="rect">
            <a:avLst/>
          </a:prstGeom>
        </p:spPr>
      </p:pic>
      <p:sp>
        <p:nvSpPr>
          <p:cNvPr id="6" name="Right Arrow 5"/>
          <p:cNvSpPr/>
          <p:nvPr/>
        </p:nvSpPr>
        <p:spPr>
          <a:xfrm rot="10800000">
            <a:off x="1653540" y="3964305"/>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Creating a simple chatbot</a:t>
            </a:r>
            <a:br>
              <a:rPr lang="en-US"/>
            </a:br>
            <a:endParaRPr lang="en-US"/>
          </a:p>
        </p:txBody>
      </p:sp>
      <p:sp>
        <p:nvSpPr>
          <p:cNvPr id="4" name="Content Placeholder 3"/>
          <p:cNvSpPr>
            <a:spLocks noGrp="1"/>
          </p:cNvSpPr>
          <p:nvPr>
            <p:ph sz="half" idx="2"/>
          </p:nvPr>
        </p:nvSpPr>
        <p:spPr/>
        <p:txBody>
          <a:bodyPr/>
          <a:lstStyle/>
          <a:p>
            <a:r>
              <a:rPr lang="en-US"/>
              <a:t>Upload an icon image of your bot</a:t>
            </a:r>
          </a:p>
          <a:p>
            <a:r>
              <a:rPr lang="en-US"/>
              <a:t>Fill in the name, description and language of your bot</a:t>
            </a:r>
          </a:p>
          <a:p>
            <a:r>
              <a:rPr lang="en-US"/>
              <a:t>Select Create</a:t>
            </a:r>
          </a:p>
        </p:txBody>
      </p:sp>
      <p:pic>
        <p:nvPicPr>
          <p:cNvPr id="5" name="Content Placeholder 4"/>
          <p:cNvPicPr>
            <a:picLocks noGrp="1" noChangeAspect="1"/>
          </p:cNvPicPr>
          <p:nvPr>
            <p:ph sz="half" idx="1"/>
          </p:nvPr>
        </p:nvPicPr>
        <p:blipFill>
          <a:blip r:embed="rId2"/>
          <a:stretch>
            <a:fillRect/>
          </a:stretch>
        </p:blipFill>
        <p:spPr>
          <a:xfrm>
            <a:off x="628650" y="2888932"/>
            <a:ext cx="3886200" cy="19383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Creating a simple chatbot</a:t>
            </a:r>
            <a:br>
              <a:rPr lang="en-US"/>
            </a:br>
            <a:endParaRPr lang="en-US"/>
          </a:p>
        </p:txBody>
      </p:sp>
      <p:sp>
        <p:nvSpPr>
          <p:cNvPr id="4" name="Content Placeholder 3"/>
          <p:cNvSpPr>
            <a:spLocks noGrp="1"/>
          </p:cNvSpPr>
          <p:nvPr>
            <p:ph sz="half" idx="2"/>
          </p:nvPr>
        </p:nvSpPr>
        <p:spPr/>
        <p:txBody>
          <a:bodyPr/>
          <a:lstStyle/>
          <a:p>
            <a:r>
              <a:rPr lang="en-US"/>
              <a:t>Click ok on the message box</a:t>
            </a:r>
          </a:p>
          <a:p>
            <a:endParaRPr lang="en-US"/>
          </a:p>
          <a:p>
            <a:endParaRPr lang="en-US"/>
          </a:p>
          <a:p>
            <a:r>
              <a:rPr lang="en-US"/>
              <a:t>Click Add new interaction/ plugin</a:t>
            </a:r>
          </a:p>
          <a:p>
            <a:endParaRPr lang="en-US"/>
          </a:p>
          <a:p>
            <a:endParaRPr lang="en-US"/>
          </a:p>
        </p:txBody>
      </p:sp>
      <p:pic>
        <p:nvPicPr>
          <p:cNvPr id="5" name="Content Placeholder 4"/>
          <p:cNvPicPr>
            <a:picLocks noGrp="1" noChangeAspect="1"/>
          </p:cNvPicPr>
          <p:nvPr>
            <p:ph sz="half" idx="1"/>
          </p:nvPr>
        </p:nvPicPr>
        <p:blipFill>
          <a:blip r:embed="rId2"/>
          <a:stretch>
            <a:fillRect/>
          </a:stretch>
        </p:blipFill>
        <p:spPr>
          <a:xfrm>
            <a:off x="628650" y="2297430"/>
            <a:ext cx="3886200" cy="748189"/>
          </a:xfrm>
          <a:prstGeom prst="rect">
            <a:avLst/>
          </a:prstGeom>
        </p:spPr>
      </p:pic>
      <p:pic>
        <p:nvPicPr>
          <p:cNvPr id="6" name="Picture 5"/>
          <p:cNvPicPr>
            <a:picLocks noChangeAspect="1"/>
          </p:cNvPicPr>
          <p:nvPr/>
        </p:nvPicPr>
        <p:blipFill>
          <a:blip r:embed="rId3"/>
          <a:stretch>
            <a:fillRect/>
          </a:stretch>
        </p:blipFill>
        <p:spPr>
          <a:xfrm>
            <a:off x="457200" y="3493770"/>
            <a:ext cx="4057650" cy="1623060"/>
          </a:xfrm>
          <a:prstGeom prst="rect">
            <a:avLst/>
          </a:prstGeom>
        </p:spPr>
      </p:pic>
      <p:sp>
        <p:nvSpPr>
          <p:cNvPr id="7" name="Right Arrow 6"/>
          <p:cNvSpPr/>
          <p:nvPr/>
        </p:nvSpPr>
        <p:spPr>
          <a:xfrm rot="10800000">
            <a:off x="4514850" y="4055269"/>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67264" y="2226469"/>
            <a:ext cx="3208496" cy="3229928"/>
          </a:xfrm>
          <a:prstGeom prst="rect">
            <a:avLst/>
          </a:prstGeom>
        </p:spPr>
      </p:pic>
      <p:sp>
        <p:nvSpPr>
          <p:cNvPr id="2" name="Title 1"/>
          <p:cNvSpPr>
            <a:spLocks noGrp="1"/>
          </p:cNvSpPr>
          <p:nvPr>
            <p:ph type="title"/>
          </p:nvPr>
        </p:nvSpPr>
        <p:spPr/>
        <p:txBody>
          <a:bodyPr>
            <a:normAutofit/>
          </a:bodyPr>
          <a:lstStyle/>
          <a:p>
            <a:r>
              <a:rPr lang="en-US">
                <a:sym typeface="+mn-ea"/>
              </a:rPr>
              <a:t>Creating a simple chatbot</a:t>
            </a:r>
            <a:br>
              <a:rPr lang="en-US"/>
            </a:br>
            <a:endParaRPr lang="en-US"/>
          </a:p>
        </p:txBody>
      </p:sp>
      <p:sp>
        <p:nvSpPr>
          <p:cNvPr id="4" name="Content Placeholder 3"/>
          <p:cNvSpPr>
            <a:spLocks noGrp="1"/>
          </p:cNvSpPr>
          <p:nvPr>
            <p:ph sz="half" idx="2"/>
          </p:nvPr>
        </p:nvSpPr>
        <p:spPr/>
        <p:txBody>
          <a:bodyPr/>
          <a:lstStyle/>
          <a:p>
            <a:r>
              <a:rPr lang="en-US"/>
              <a:t>Select Bot Statement</a:t>
            </a:r>
          </a:p>
          <a:p>
            <a:endParaRPr lang="en-US"/>
          </a:p>
          <a:p>
            <a:r>
              <a:rPr lang="en-US"/>
              <a:t>Name it “Welcome”</a:t>
            </a:r>
          </a:p>
          <a:p>
            <a:endParaRPr lang="en-US"/>
          </a:p>
          <a:p>
            <a:r>
              <a:rPr lang="en-US"/>
              <a:t>Click Add</a:t>
            </a:r>
          </a:p>
        </p:txBody>
      </p:sp>
      <p:sp>
        <p:nvSpPr>
          <p:cNvPr id="7" name="Right Arrow 6"/>
          <p:cNvSpPr/>
          <p:nvPr/>
        </p:nvSpPr>
        <p:spPr>
          <a:xfrm rot="10800000">
            <a:off x="4122420" y="292941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ight Arrow 5"/>
          <p:cNvSpPr/>
          <p:nvPr/>
        </p:nvSpPr>
        <p:spPr>
          <a:xfrm rot="10800000">
            <a:off x="4122420" y="513302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3" name="Right Arrow 2"/>
          <p:cNvSpPr/>
          <p:nvPr/>
        </p:nvSpPr>
        <p:spPr>
          <a:xfrm rot="10800000">
            <a:off x="4013359" y="448008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946309" y="4576287"/>
            <a:ext cx="7429976" cy="1148239"/>
          </a:xfrm>
        </p:spPr>
        <p:txBody>
          <a:bodyPr>
            <a:normAutofit/>
          </a:bodyPr>
          <a:lstStyle/>
          <a:p>
            <a:r>
              <a:rPr lang="en-US" dirty="0"/>
              <a:t>Under Bot Message, type in a welcome message such as “Hello, I am MSBA FAQ Bot. What would you like to know more about? ”</a:t>
            </a:r>
          </a:p>
        </p:txBody>
      </p:sp>
      <p:pic>
        <p:nvPicPr>
          <p:cNvPr id="8" name="Picture 7"/>
          <p:cNvPicPr>
            <a:picLocks noChangeAspect="1"/>
          </p:cNvPicPr>
          <p:nvPr/>
        </p:nvPicPr>
        <p:blipFill>
          <a:blip r:embed="rId2"/>
          <a:stretch>
            <a:fillRect/>
          </a:stretch>
        </p:blipFill>
        <p:spPr>
          <a:xfrm>
            <a:off x="1080135" y="1987391"/>
            <a:ext cx="6983730" cy="2588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301F-0C09-4A64-BF91-3DA7D525610D}"/>
              </a:ext>
            </a:extLst>
          </p:cNvPr>
          <p:cNvSpPr>
            <a:spLocks noGrp="1"/>
          </p:cNvSpPr>
          <p:nvPr>
            <p:ph type="title"/>
          </p:nvPr>
        </p:nvSpPr>
        <p:spPr/>
        <p:txBody>
          <a:bodyPr/>
          <a:lstStyle/>
          <a:p>
            <a:r>
              <a:rPr lang="en-US" dirty="0"/>
              <a:t>Agenda</a:t>
            </a:r>
            <a:endParaRPr lang="en-SG" dirty="0"/>
          </a:p>
        </p:txBody>
      </p:sp>
      <p:sp>
        <p:nvSpPr>
          <p:cNvPr id="3" name="Content Placeholder 2">
            <a:extLst>
              <a:ext uri="{FF2B5EF4-FFF2-40B4-BE49-F238E27FC236}">
                <a16:creationId xmlns:a16="http://schemas.microsoft.com/office/drawing/2014/main" id="{29CA5B7E-017B-4676-97D3-7F242110A914}"/>
              </a:ext>
            </a:extLst>
          </p:cNvPr>
          <p:cNvSpPr>
            <a:spLocks noGrp="1"/>
          </p:cNvSpPr>
          <p:nvPr>
            <p:ph idx="1"/>
          </p:nvPr>
        </p:nvSpPr>
        <p:spPr/>
        <p:txBody>
          <a:bodyPr/>
          <a:lstStyle/>
          <a:p>
            <a:pPr lvl="0"/>
            <a:r>
              <a:rPr lang="en-SG" dirty="0"/>
              <a:t>Create a simple MSBA FAQ chatbot using </a:t>
            </a:r>
            <a:r>
              <a:rPr lang="en-SG" dirty="0" err="1"/>
              <a:t>Snatchbot</a:t>
            </a:r>
            <a:endParaRPr lang="en-SG" dirty="0"/>
          </a:p>
          <a:p>
            <a:pPr lvl="0"/>
            <a:r>
              <a:rPr lang="en-SG" dirty="0"/>
              <a:t>Launch in Telegram</a:t>
            </a:r>
            <a:endParaRPr lang="en-SG" dirty="0">
              <a:effectLst/>
            </a:endParaRPr>
          </a:p>
        </p:txBody>
      </p:sp>
    </p:spTree>
    <p:extLst>
      <p:ext uri="{BB962C8B-B14F-4D97-AF65-F5344CB8AC3E}">
        <p14:creationId xmlns:p14="http://schemas.microsoft.com/office/powerpoint/2010/main" val="3672490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Creating a simple chatbot</a:t>
            </a:r>
            <a:br>
              <a:rPr lang="en-US"/>
            </a:br>
            <a:endParaRPr lang="en-US"/>
          </a:p>
        </p:txBody>
      </p:sp>
      <p:sp>
        <p:nvSpPr>
          <p:cNvPr id="4" name="Content Placeholder 3"/>
          <p:cNvSpPr>
            <a:spLocks noGrp="1"/>
          </p:cNvSpPr>
          <p:nvPr>
            <p:ph sz="half" idx="2"/>
          </p:nvPr>
        </p:nvSpPr>
        <p:spPr/>
        <p:txBody>
          <a:bodyPr/>
          <a:lstStyle/>
          <a:p>
            <a:r>
              <a:rPr lang="en-US">
                <a:sym typeface="+mn-ea"/>
              </a:rPr>
              <a:t>Click Add new interaction/ plugin again to create another interaction</a:t>
            </a:r>
            <a:endParaRPr lang="en-US"/>
          </a:p>
          <a:p>
            <a:endParaRPr lang="en-US"/>
          </a:p>
          <a:p>
            <a:endParaRPr lang="en-US"/>
          </a:p>
          <a:p>
            <a:endParaRPr lang="en-US"/>
          </a:p>
          <a:p>
            <a:endParaRPr lang="en-US"/>
          </a:p>
          <a:p>
            <a:endParaRPr lang="en-US"/>
          </a:p>
        </p:txBody>
      </p:sp>
      <p:pic>
        <p:nvPicPr>
          <p:cNvPr id="8" name="Picture 7"/>
          <p:cNvPicPr>
            <a:picLocks noChangeAspect="1"/>
          </p:cNvPicPr>
          <p:nvPr/>
        </p:nvPicPr>
        <p:blipFill>
          <a:blip r:embed="rId2"/>
          <a:stretch>
            <a:fillRect/>
          </a:stretch>
        </p:blipFill>
        <p:spPr>
          <a:xfrm>
            <a:off x="520065" y="2803208"/>
            <a:ext cx="4109085" cy="1971675"/>
          </a:xfrm>
          <a:prstGeom prst="rect">
            <a:avLst/>
          </a:prstGeom>
        </p:spPr>
      </p:pic>
      <p:sp>
        <p:nvSpPr>
          <p:cNvPr id="7" name="Right Arrow 6"/>
          <p:cNvSpPr/>
          <p:nvPr/>
        </p:nvSpPr>
        <p:spPr>
          <a:xfrm rot="10800000">
            <a:off x="4514850" y="343376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958691" y="2226469"/>
            <a:ext cx="3208020" cy="3263741"/>
          </a:xfrm>
          <a:prstGeom prst="rect">
            <a:avLst/>
          </a:prstGeom>
        </p:spPr>
      </p:pic>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endParaRPr lang="en-US"/>
          </a:p>
          <a:p>
            <a:endParaRPr lang="en-US"/>
          </a:p>
        </p:txBody>
      </p:sp>
      <p:sp>
        <p:nvSpPr>
          <p:cNvPr id="11" name="Content Placeholder 3"/>
          <p:cNvSpPr>
            <a:spLocks noGrp="1"/>
          </p:cNvSpPr>
          <p:nvPr/>
        </p:nvSpPr>
        <p:spPr>
          <a:xfrm>
            <a:off x="4724400" y="2321719"/>
            <a:ext cx="3886200"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a:t>Select Bot Statement</a:t>
            </a:r>
          </a:p>
          <a:p>
            <a:endParaRPr lang="en-US" sz="2100"/>
          </a:p>
          <a:p>
            <a:r>
              <a:rPr lang="en-US" sz="2100"/>
              <a:t>Name it “About”</a:t>
            </a:r>
          </a:p>
          <a:p>
            <a:endParaRPr lang="en-US" sz="2100"/>
          </a:p>
          <a:p>
            <a:r>
              <a:rPr lang="en-US" sz="2100"/>
              <a:t>Click Add</a:t>
            </a:r>
          </a:p>
        </p:txBody>
      </p:sp>
      <p:sp>
        <p:nvSpPr>
          <p:cNvPr id="12" name="Right Arrow 11"/>
          <p:cNvSpPr/>
          <p:nvPr/>
        </p:nvSpPr>
        <p:spPr>
          <a:xfrm rot="10800000">
            <a:off x="4122420" y="292941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Right Arrow 12"/>
          <p:cNvSpPr/>
          <p:nvPr/>
        </p:nvSpPr>
        <p:spPr>
          <a:xfrm rot="10800000">
            <a:off x="4122420" y="513302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4" name="Right Arrow 13"/>
          <p:cNvSpPr/>
          <p:nvPr/>
        </p:nvSpPr>
        <p:spPr>
          <a:xfrm rot="10800000">
            <a:off x="4013359" y="448008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1"/>
          </p:nvPr>
        </p:nvSpPr>
        <p:spPr>
          <a:xfrm>
            <a:off x="628650" y="4646295"/>
            <a:ext cx="7886700" cy="843915"/>
          </a:xfrm>
        </p:spPr>
        <p:txBody>
          <a:bodyPr>
            <a:normAutofit fontScale="55000" lnSpcReduction="20000"/>
          </a:bodyPr>
          <a:lstStyle/>
          <a:p>
            <a:r>
              <a:rPr lang="en-US" dirty="0"/>
              <a:t>Under Bot Message, type in a welcome message such as “​​In today’s digital world, </a:t>
            </a:r>
            <a:r>
              <a:rPr lang="en-US" dirty="0" err="1"/>
              <a:t>organisations</a:t>
            </a:r>
            <a:r>
              <a:rPr lang="en-US" dirty="0"/>
              <a:t> looking for new ways to engage their audience, reduce costs, increase profitability and improve risk management increasingly rely on business analytics to guide their strategic decisions. Business analytics is the intersection of Business, Data science and AI, offering valuable opportunities for data-driven competitive advantage”</a:t>
            </a:r>
          </a:p>
        </p:txBody>
      </p:sp>
      <p:pic>
        <p:nvPicPr>
          <p:cNvPr id="6" name="Content Placeholder 5"/>
          <p:cNvPicPr>
            <a:picLocks noGrp="1" noChangeAspect="1"/>
          </p:cNvPicPr>
          <p:nvPr>
            <p:ph sz="half" idx="2"/>
          </p:nvPr>
        </p:nvPicPr>
        <p:blipFill>
          <a:blip r:embed="rId2"/>
          <a:stretch>
            <a:fillRect/>
          </a:stretch>
        </p:blipFill>
        <p:spPr>
          <a:xfrm>
            <a:off x="1196816" y="2282190"/>
            <a:ext cx="6750368" cy="23641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Click back on the Welcome interaction</a:t>
            </a:r>
          </a:p>
          <a:p>
            <a:endParaRPr lang="en-US"/>
          </a:p>
          <a:p>
            <a:endParaRPr lang="en-US"/>
          </a:p>
          <a:p>
            <a:endParaRPr lang="en-US"/>
          </a:p>
          <a:p>
            <a:endParaRPr lang="en-US"/>
          </a:p>
        </p:txBody>
      </p:sp>
      <p:pic>
        <p:nvPicPr>
          <p:cNvPr id="7" name="Content Placeholder 6"/>
          <p:cNvPicPr>
            <a:picLocks noGrp="1" noChangeAspect="1"/>
          </p:cNvPicPr>
          <p:nvPr>
            <p:ph sz="half" idx="1"/>
          </p:nvPr>
        </p:nvPicPr>
        <p:blipFill>
          <a:blip r:embed="rId2"/>
          <a:stretch>
            <a:fillRect/>
          </a:stretch>
        </p:blipFill>
        <p:spPr>
          <a:xfrm>
            <a:off x="628650" y="2226469"/>
            <a:ext cx="3886200" cy="2202656"/>
          </a:xfrm>
          <a:prstGeom prst="rect">
            <a:avLst/>
          </a:prstGeom>
        </p:spPr>
      </p:pic>
      <p:sp>
        <p:nvSpPr>
          <p:cNvPr id="12" name="Right Arrow 11"/>
          <p:cNvSpPr/>
          <p:nvPr/>
        </p:nvSpPr>
        <p:spPr>
          <a:xfrm rot="10800000">
            <a:off x="3457575" y="316087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5746909" y="2226469"/>
            <a:ext cx="2768441" cy="3263741"/>
          </a:xfrm>
        </p:spPr>
        <p:txBody>
          <a:bodyPr>
            <a:normAutofit/>
          </a:bodyPr>
          <a:lstStyle/>
          <a:p>
            <a:r>
              <a:rPr lang="en-US" dirty="0"/>
              <a:t>Select Connections in the header</a:t>
            </a:r>
          </a:p>
          <a:p>
            <a:endParaRPr lang="en-US" dirty="0"/>
          </a:p>
          <a:p>
            <a:r>
              <a:rPr lang="en-US" dirty="0"/>
              <a:t>Type in “About” under quick reply</a:t>
            </a:r>
          </a:p>
          <a:p>
            <a:endParaRPr lang="en-US" dirty="0"/>
          </a:p>
          <a:p>
            <a:r>
              <a:rPr lang="en-US" dirty="0"/>
              <a:t>Click on the “+” icon</a:t>
            </a:r>
          </a:p>
          <a:p>
            <a:endParaRPr lang="en-US" dirty="0"/>
          </a:p>
          <a:p>
            <a:endParaRPr lang="en-US" dirty="0"/>
          </a:p>
        </p:txBody>
      </p:sp>
      <p:pic>
        <p:nvPicPr>
          <p:cNvPr id="5" name="Content Placeholder 4"/>
          <p:cNvPicPr>
            <a:picLocks noGrp="1" noChangeAspect="1"/>
          </p:cNvPicPr>
          <p:nvPr>
            <p:ph sz="half" idx="1"/>
          </p:nvPr>
        </p:nvPicPr>
        <p:blipFill>
          <a:blip r:embed="rId2"/>
          <a:stretch>
            <a:fillRect/>
          </a:stretch>
        </p:blipFill>
        <p:spPr>
          <a:xfrm>
            <a:off x="628650" y="2226469"/>
            <a:ext cx="4729639" cy="2496026"/>
          </a:xfrm>
          <a:prstGeom prst="rect">
            <a:avLst/>
          </a:prstGeom>
        </p:spPr>
      </p:pic>
      <p:sp>
        <p:nvSpPr>
          <p:cNvPr id="12" name="Right Arrow 11"/>
          <p:cNvSpPr/>
          <p:nvPr/>
        </p:nvSpPr>
        <p:spPr>
          <a:xfrm rot="10800000">
            <a:off x="3193256" y="229457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ight Arrow 5"/>
          <p:cNvSpPr/>
          <p:nvPr/>
        </p:nvSpPr>
        <p:spPr>
          <a:xfrm rot="10800000">
            <a:off x="1273016" y="441055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7" name="Right Arrow 6"/>
          <p:cNvSpPr/>
          <p:nvPr/>
        </p:nvSpPr>
        <p:spPr>
          <a:xfrm rot="10800000">
            <a:off x="5139214" y="441055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Select “Yes”</a:t>
            </a:r>
          </a:p>
          <a:p>
            <a:endParaRPr lang="en-US"/>
          </a:p>
          <a:p>
            <a:endParaRPr lang="en-US"/>
          </a:p>
        </p:txBody>
      </p:sp>
      <p:pic>
        <p:nvPicPr>
          <p:cNvPr id="5" name="Content Placeholder 4"/>
          <p:cNvPicPr>
            <a:picLocks noGrp="1" noChangeAspect="1"/>
          </p:cNvPicPr>
          <p:nvPr>
            <p:ph sz="half" idx="1"/>
          </p:nvPr>
        </p:nvPicPr>
        <p:blipFill>
          <a:blip r:embed="rId2"/>
          <a:stretch>
            <a:fillRect/>
          </a:stretch>
        </p:blipFill>
        <p:spPr>
          <a:xfrm>
            <a:off x="628650" y="3226594"/>
            <a:ext cx="3886200" cy="1263015"/>
          </a:xfrm>
          <a:prstGeom prst="rect">
            <a:avLst/>
          </a:prstGeom>
        </p:spPr>
      </p:pic>
      <p:sp>
        <p:nvSpPr>
          <p:cNvPr id="12" name="Right Arrow 11"/>
          <p:cNvSpPr/>
          <p:nvPr/>
        </p:nvSpPr>
        <p:spPr>
          <a:xfrm rot="10800000">
            <a:off x="4402455" y="411575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Under Item, select “Response to this interaction”</a:t>
            </a:r>
          </a:p>
          <a:p>
            <a:r>
              <a:rPr lang="en-US"/>
              <a:t>Under condition, select “contains (any part)”</a:t>
            </a:r>
          </a:p>
          <a:p>
            <a:r>
              <a:rPr lang="en-US"/>
              <a:t>Under interaction select “About”</a:t>
            </a:r>
          </a:p>
          <a:p>
            <a:r>
              <a:rPr lang="en-US"/>
              <a:t>Click Add Quick Reply</a:t>
            </a:r>
          </a:p>
          <a:p>
            <a:endParaRPr lang="en-US"/>
          </a:p>
          <a:p>
            <a:endParaRPr lang="en-US"/>
          </a:p>
        </p:txBody>
      </p:sp>
      <p:pic>
        <p:nvPicPr>
          <p:cNvPr id="7" name="Content Placeholder 6"/>
          <p:cNvPicPr>
            <a:picLocks noGrp="1" noChangeAspect="1"/>
          </p:cNvPicPr>
          <p:nvPr>
            <p:ph sz="half" idx="1"/>
          </p:nvPr>
        </p:nvPicPr>
        <p:blipFill>
          <a:blip r:embed="rId2"/>
          <a:stretch>
            <a:fillRect/>
          </a:stretch>
        </p:blipFill>
        <p:spPr>
          <a:xfrm>
            <a:off x="628650" y="2537461"/>
            <a:ext cx="3886200" cy="2640806"/>
          </a:xfrm>
          <a:prstGeom prst="rect">
            <a:avLst/>
          </a:prstGeom>
        </p:spPr>
      </p:pic>
      <p:sp>
        <p:nvSpPr>
          <p:cNvPr id="12" name="Right Arrow 11"/>
          <p:cNvSpPr/>
          <p:nvPr/>
        </p:nvSpPr>
        <p:spPr>
          <a:xfrm rot="10800000">
            <a:off x="2203133" y="302752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ight Arrow 7"/>
          <p:cNvSpPr/>
          <p:nvPr/>
        </p:nvSpPr>
        <p:spPr>
          <a:xfrm rot="10800000">
            <a:off x="3888581" y="302752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9" name="Right Arrow 8"/>
          <p:cNvSpPr/>
          <p:nvPr/>
        </p:nvSpPr>
        <p:spPr>
          <a:xfrm rot="10800000">
            <a:off x="1900714" y="3774758"/>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0" name="Right Arrow 9"/>
          <p:cNvSpPr/>
          <p:nvPr/>
        </p:nvSpPr>
        <p:spPr>
          <a:xfrm rot="10800000">
            <a:off x="4318635" y="476583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Select Yes</a:t>
            </a:r>
          </a:p>
        </p:txBody>
      </p:sp>
      <p:pic>
        <p:nvPicPr>
          <p:cNvPr id="5" name="Content Placeholder 4"/>
          <p:cNvPicPr>
            <a:picLocks noGrp="1" noChangeAspect="1"/>
          </p:cNvPicPr>
          <p:nvPr>
            <p:ph sz="half" idx="1"/>
          </p:nvPr>
        </p:nvPicPr>
        <p:blipFill>
          <a:blip r:embed="rId2"/>
          <a:stretch>
            <a:fillRect/>
          </a:stretch>
        </p:blipFill>
        <p:spPr>
          <a:xfrm>
            <a:off x="1125379" y="3120866"/>
            <a:ext cx="2891790" cy="1474470"/>
          </a:xfrm>
          <a:prstGeom prst="rect">
            <a:avLst/>
          </a:prstGeom>
        </p:spPr>
      </p:pic>
      <p:sp>
        <p:nvSpPr>
          <p:cNvPr id="10" name="Right Arrow 9"/>
          <p:cNvSpPr/>
          <p:nvPr/>
        </p:nvSpPr>
        <p:spPr>
          <a:xfrm rot="10800000">
            <a:off x="3895249" y="413861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Click on Find Synonyms</a:t>
            </a:r>
          </a:p>
        </p:txBody>
      </p:sp>
      <p:pic>
        <p:nvPicPr>
          <p:cNvPr id="7" name="Content Placeholder 6"/>
          <p:cNvPicPr>
            <a:picLocks noGrp="1" noChangeAspect="1"/>
          </p:cNvPicPr>
          <p:nvPr>
            <p:ph sz="half" idx="1"/>
          </p:nvPr>
        </p:nvPicPr>
        <p:blipFill>
          <a:blip r:embed="rId2"/>
          <a:stretch>
            <a:fillRect/>
          </a:stretch>
        </p:blipFill>
        <p:spPr>
          <a:xfrm>
            <a:off x="1119664" y="2492216"/>
            <a:ext cx="2903220" cy="2731770"/>
          </a:xfrm>
          <a:prstGeom prst="rect">
            <a:avLst/>
          </a:prstGeom>
        </p:spPr>
      </p:pic>
      <p:sp>
        <p:nvSpPr>
          <p:cNvPr id="8" name="Right Arrow 7"/>
          <p:cNvSpPr/>
          <p:nvPr/>
        </p:nvSpPr>
        <p:spPr>
          <a:xfrm rot="10800000">
            <a:off x="3880009" y="4811078"/>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Creating a simple chatbot</a:t>
            </a:r>
            <a:endParaRPr lang="en-US"/>
          </a:p>
        </p:txBody>
      </p:sp>
      <p:sp>
        <p:nvSpPr>
          <p:cNvPr id="4" name="Content Placeholder 3"/>
          <p:cNvSpPr>
            <a:spLocks noGrp="1"/>
          </p:cNvSpPr>
          <p:nvPr>
            <p:ph sz="half" idx="2"/>
          </p:nvPr>
        </p:nvSpPr>
        <p:spPr/>
        <p:txBody>
          <a:bodyPr/>
          <a:lstStyle/>
          <a:p>
            <a:r>
              <a:rPr lang="en-US"/>
              <a:t>Click Add new interaction / plugin</a:t>
            </a:r>
          </a:p>
        </p:txBody>
      </p:sp>
      <p:pic>
        <p:nvPicPr>
          <p:cNvPr id="5" name="Content Placeholder 4"/>
          <p:cNvPicPr>
            <a:picLocks noGrp="1" noChangeAspect="1"/>
          </p:cNvPicPr>
          <p:nvPr>
            <p:ph sz="half" idx="1"/>
          </p:nvPr>
        </p:nvPicPr>
        <p:blipFill>
          <a:blip r:embed="rId2"/>
          <a:stretch>
            <a:fillRect/>
          </a:stretch>
        </p:blipFill>
        <p:spPr>
          <a:xfrm>
            <a:off x="628650" y="2821306"/>
            <a:ext cx="3886200" cy="2073116"/>
          </a:xfrm>
          <a:prstGeom prst="rect">
            <a:avLst/>
          </a:prstGeom>
        </p:spPr>
      </p:pic>
      <p:sp>
        <p:nvSpPr>
          <p:cNvPr id="7" name="Right Arrow 6"/>
          <p:cNvSpPr/>
          <p:nvPr/>
        </p:nvSpPr>
        <p:spPr>
          <a:xfrm rot="10800000">
            <a:off x="3473291" y="3178969"/>
            <a:ext cx="839153" cy="302895"/>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Chatbot</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Creating a simple chatbot</a:t>
            </a:r>
            <a:endParaRPr lang="en-US"/>
          </a:p>
        </p:txBody>
      </p:sp>
      <p:sp>
        <p:nvSpPr>
          <p:cNvPr id="4" name="Content Placeholder 3"/>
          <p:cNvSpPr>
            <a:spLocks noGrp="1"/>
          </p:cNvSpPr>
          <p:nvPr>
            <p:ph sz="half" idx="2"/>
          </p:nvPr>
        </p:nvSpPr>
        <p:spPr/>
        <p:txBody>
          <a:bodyPr/>
          <a:lstStyle/>
          <a:p>
            <a:r>
              <a:rPr lang="en-US" dirty="0">
                <a:sym typeface="+mn-ea"/>
              </a:rPr>
              <a:t>Select Bot Statement</a:t>
            </a:r>
            <a:endParaRPr lang="en-US" dirty="0"/>
          </a:p>
          <a:p>
            <a:endParaRPr lang="en-US" dirty="0"/>
          </a:p>
          <a:p>
            <a:r>
              <a:rPr lang="en-US" dirty="0">
                <a:sym typeface="+mn-ea"/>
              </a:rPr>
              <a:t>Name it “No Response”</a:t>
            </a:r>
            <a:endParaRPr lang="en-US" dirty="0"/>
          </a:p>
          <a:p>
            <a:endParaRPr lang="en-US" dirty="0"/>
          </a:p>
          <a:p>
            <a:r>
              <a:rPr lang="en-US" dirty="0">
                <a:sym typeface="+mn-ea"/>
              </a:rPr>
              <a:t>Click Add</a:t>
            </a:r>
            <a:endParaRPr lang="en-US" dirty="0"/>
          </a:p>
          <a:p>
            <a:endParaRPr lang="en-US" dirty="0"/>
          </a:p>
        </p:txBody>
      </p:sp>
      <p:pic>
        <p:nvPicPr>
          <p:cNvPr id="5" name="Content Placeholder 4"/>
          <p:cNvPicPr>
            <a:picLocks noGrp="1" noChangeAspect="1"/>
          </p:cNvPicPr>
          <p:nvPr>
            <p:ph sz="half" idx="1"/>
          </p:nvPr>
        </p:nvPicPr>
        <p:blipFill>
          <a:blip r:embed="rId2"/>
          <a:stretch>
            <a:fillRect/>
          </a:stretch>
        </p:blipFill>
        <p:spPr>
          <a:xfrm>
            <a:off x="977741" y="2226469"/>
            <a:ext cx="3187065" cy="3263741"/>
          </a:xfrm>
          <a:prstGeom prst="rect">
            <a:avLst/>
          </a:prstGeom>
        </p:spPr>
      </p:pic>
      <p:sp>
        <p:nvSpPr>
          <p:cNvPr id="12" name="Right Arrow 11"/>
          <p:cNvSpPr/>
          <p:nvPr/>
        </p:nvSpPr>
        <p:spPr>
          <a:xfrm rot="10800000">
            <a:off x="4122420" y="292941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Right Arrow 12"/>
          <p:cNvSpPr/>
          <p:nvPr/>
        </p:nvSpPr>
        <p:spPr>
          <a:xfrm rot="10800000">
            <a:off x="4122420" y="513302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4" name="Right Arrow 13"/>
          <p:cNvSpPr/>
          <p:nvPr/>
        </p:nvSpPr>
        <p:spPr>
          <a:xfrm rot="10800000">
            <a:off x="4013359" y="448008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Creating a simple chatbot</a:t>
            </a:r>
            <a:endParaRPr lang="en-US"/>
          </a:p>
        </p:txBody>
      </p:sp>
      <p:sp>
        <p:nvSpPr>
          <p:cNvPr id="4" name="Content Placeholder 3"/>
          <p:cNvSpPr>
            <a:spLocks noGrp="1"/>
          </p:cNvSpPr>
          <p:nvPr>
            <p:ph sz="half" idx="2"/>
          </p:nvPr>
        </p:nvSpPr>
        <p:spPr/>
        <p:txBody>
          <a:bodyPr/>
          <a:lstStyle/>
          <a:p>
            <a:r>
              <a:rPr lang="en-US" dirty="0"/>
              <a:t>Type “Sorry I didn't understand, please email us at MSBA@ntu.edu.sg” in the message.</a:t>
            </a:r>
          </a:p>
        </p:txBody>
      </p:sp>
      <p:pic>
        <p:nvPicPr>
          <p:cNvPr id="5" name="Content Placeholder 4"/>
          <p:cNvPicPr>
            <a:picLocks noGrp="1" noChangeAspect="1"/>
          </p:cNvPicPr>
          <p:nvPr>
            <p:ph sz="half" idx="1"/>
          </p:nvPr>
        </p:nvPicPr>
        <p:blipFill>
          <a:blip r:embed="rId2"/>
          <a:stretch>
            <a:fillRect/>
          </a:stretch>
        </p:blipFill>
        <p:spPr>
          <a:xfrm>
            <a:off x="628650" y="2735104"/>
            <a:ext cx="3886200" cy="224599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5746909" y="2226469"/>
            <a:ext cx="2768441" cy="3263741"/>
          </a:xfrm>
        </p:spPr>
        <p:txBody>
          <a:bodyPr>
            <a:normAutofit/>
          </a:bodyPr>
          <a:lstStyle/>
          <a:p>
            <a:r>
              <a:rPr lang="en-US"/>
              <a:t>Select Connections in the header</a:t>
            </a:r>
          </a:p>
          <a:p>
            <a:endParaRPr lang="en-US"/>
          </a:p>
          <a:p>
            <a:r>
              <a:rPr lang="en-US"/>
              <a:t>Type in “Home” under quick reply</a:t>
            </a:r>
          </a:p>
          <a:p>
            <a:endParaRPr lang="en-US"/>
          </a:p>
          <a:p>
            <a:r>
              <a:rPr lang="en-US"/>
              <a:t>Click on the “+” icon</a:t>
            </a:r>
          </a:p>
          <a:p>
            <a:endParaRPr lang="en-US"/>
          </a:p>
          <a:p>
            <a:endParaRPr lang="en-US"/>
          </a:p>
        </p:txBody>
      </p:sp>
      <p:pic>
        <p:nvPicPr>
          <p:cNvPr id="5" name="Content Placeholder 4"/>
          <p:cNvPicPr>
            <a:picLocks noGrp="1" noChangeAspect="1"/>
          </p:cNvPicPr>
          <p:nvPr>
            <p:ph sz="half" idx="1"/>
          </p:nvPr>
        </p:nvPicPr>
        <p:blipFill>
          <a:blip r:embed="rId2"/>
          <a:stretch>
            <a:fillRect/>
          </a:stretch>
        </p:blipFill>
        <p:spPr>
          <a:xfrm>
            <a:off x="628650" y="2226469"/>
            <a:ext cx="4729639" cy="2496026"/>
          </a:xfrm>
          <a:prstGeom prst="rect">
            <a:avLst/>
          </a:prstGeom>
        </p:spPr>
      </p:pic>
      <p:sp>
        <p:nvSpPr>
          <p:cNvPr id="12" name="Right Arrow 11"/>
          <p:cNvSpPr/>
          <p:nvPr/>
        </p:nvSpPr>
        <p:spPr>
          <a:xfrm rot="10800000">
            <a:off x="3193256" y="229457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ight Arrow 5"/>
          <p:cNvSpPr/>
          <p:nvPr/>
        </p:nvSpPr>
        <p:spPr>
          <a:xfrm rot="10800000">
            <a:off x="1273016" y="441055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7" name="Right Arrow 6"/>
          <p:cNvSpPr/>
          <p:nvPr/>
        </p:nvSpPr>
        <p:spPr>
          <a:xfrm rot="10800000">
            <a:off x="5139214" y="441055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Select “Yes”</a:t>
            </a:r>
          </a:p>
          <a:p>
            <a:endParaRPr lang="en-US"/>
          </a:p>
          <a:p>
            <a:endParaRPr lang="en-US"/>
          </a:p>
        </p:txBody>
      </p:sp>
      <p:pic>
        <p:nvPicPr>
          <p:cNvPr id="6" name="Content Placeholder 5"/>
          <p:cNvPicPr>
            <a:picLocks noGrp="1" noChangeAspect="1"/>
          </p:cNvPicPr>
          <p:nvPr>
            <p:ph sz="half" idx="1"/>
          </p:nvPr>
        </p:nvPicPr>
        <p:blipFill>
          <a:blip r:embed="rId2"/>
          <a:stretch>
            <a:fillRect/>
          </a:stretch>
        </p:blipFill>
        <p:spPr>
          <a:xfrm>
            <a:off x="628650" y="3240406"/>
            <a:ext cx="3886200" cy="1234916"/>
          </a:xfrm>
          <a:prstGeom prst="rect">
            <a:avLst/>
          </a:prstGeom>
        </p:spPr>
      </p:pic>
      <p:sp>
        <p:nvSpPr>
          <p:cNvPr id="12" name="Right Arrow 11"/>
          <p:cNvSpPr/>
          <p:nvPr/>
        </p:nvSpPr>
        <p:spPr>
          <a:xfrm rot="10800000">
            <a:off x="4402455" y="411575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28650" y="2535079"/>
            <a:ext cx="3886200" cy="2645569"/>
          </a:xfrm>
          <a:prstGeom prst="rect">
            <a:avLst/>
          </a:prstGeom>
        </p:spPr>
      </p:pic>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Under Item, select “Response to this interaction”</a:t>
            </a:r>
          </a:p>
          <a:p>
            <a:r>
              <a:rPr lang="en-US"/>
              <a:t>Under condition, select “contains (any part)”</a:t>
            </a:r>
          </a:p>
          <a:p>
            <a:r>
              <a:rPr lang="en-US"/>
              <a:t>Under interaction select “Welcome”</a:t>
            </a:r>
          </a:p>
          <a:p>
            <a:r>
              <a:rPr lang="en-US"/>
              <a:t>Click Add Quick Reply</a:t>
            </a:r>
          </a:p>
          <a:p>
            <a:endParaRPr lang="en-US"/>
          </a:p>
          <a:p>
            <a:endParaRPr lang="en-US"/>
          </a:p>
        </p:txBody>
      </p:sp>
      <p:sp>
        <p:nvSpPr>
          <p:cNvPr id="12" name="Right Arrow 11"/>
          <p:cNvSpPr/>
          <p:nvPr/>
        </p:nvSpPr>
        <p:spPr>
          <a:xfrm rot="10800000">
            <a:off x="2203133" y="302752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ight Arrow 7"/>
          <p:cNvSpPr/>
          <p:nvPr/>
        </p:nvSpPr>
        <p:spPr>
          <a:xfrm rot="10800000">
            <a:off x="3888581" y="302752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9" name="Right Arrow 8"/>
          <p:cNvSpPr/>
          <p:nvPr/>
        </p:nvSpPr>
        <p:spPr>
          <a:xfrm rot="10800000">
            <a:off x="1900714" y="3774758"/>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0" name="Right Arrow 9"/>
          <p:cNvSpPr/>
          <p:nvPr/>
        </p:nvSpPr>
        <p:spPr>
          <a:xfrm rot="10800000">
            <a:off x="4318635" y="476583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139666" y="3126581"/>
            <a:ext cx="2863215" cy="1463040"/>
          </a:xfrm>
          <a:prstGeom prst="rect">
            <a:avLst/>
          </a:prstGeom>
        </p:spPr>
      </p:pic>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Select Cancel</a:t>
            </a:r>
          </a:p>
        </p:txBody>
      </p:sp>
      <p:sp>
        <p:nvSpPr>
          <p:cNvPr id="10" name="Right Arrow 9"/>
          <p:cNvSpPr/>
          <p:nvPr/>
        </p:nvSpPr>
        <p:spPr>
          <a:xfrm rot="10800000">
            <a:off x="2996089" y="4160997"/>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628174" y="4606767"/>
            <a:ext cx="7887176" cy="883444"/>
          </a:xfrm>
        </p:spPr>
        <p:txBody>
          <a:bodyPr/>
          <a:lstStyle/>
          <a:p>
            <a:r>
              <a:rPr lang="en-US"/>
              <a:t>Click About</a:t>
            </a:r>
          </a:p>
          <a:p>
            <a:endParaRPr lang="en-US"/>
          </a:p>
        </p:txBody>
      </p:sp>
      <p:pic>
        <p:nvPicPr>
          <p:cNvPr id="5" name="Content Placeholder 4"/>
          <p:cNvPicPr>
            <a:picLocks noGrp="1" noChangeAspect="1"/>
          </p:cNvPicPr>
          <p:nvPr>
            <p:ph sz="half" idx="1"/>
          </p:nvPr>
        </p:nvPicPr>
        <p:blipFill>
          <a:blip r:embed="rId2"/>
          <a:stretch>
            <a:fillRect/>
          </a:stretch>
        </p:blipFill>
        <p:spPr>
          <a:xfrm>
            <a:off x="628174" y="2226469"/>
            <a:ext cx="7807643" cy="2121218"/>
          </a:xfrm>
          <a:prstGeom prst="rect">
            <a:avLst/>
          </a:prstGeom>
        </p:spPr>
      </p:pic>
      <p:sp>
        <p:nvSpPr>
          <p:cNvPr id="6" name="Right Arrow 5"/>
          <p:cNvSpPr/>
          <p:nvPr/>
        </p:nvSpPr>
        <p:spPr>
          <a:xfrm rot="10800000">
            <a:off x="3304222" y="3277553"/>
            <a:ext cx="839153" cy="302895"/>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5746909" y="2226469"/>
            <a:ext cx="2768441" cy="3263741"/>
          </a:xfrm>
        </p:spPr>
        <p:txBody>
          <a:bodyPr>
            <a:normAutofit/>
          </a:bodyPr>
          <a:lstStyle/>
          <a:p>
            <a:r>
              <a:rPr lang="en-US"/>
              <a:t>Select Connections in the header</a:t>
            </a:r>
          </a:p>
          <a:p>
            <a:endParaRPr lang="en-US"/>
          </a:p>
          <a:p>
            <a:r>
              <a:rPr lang="en-US"/>
              <a:t>Type in “Home” under quick reply</a:t>
            </a:r>
          </a:p>
          <a:p>
            <a:endParaRPr lang="en-US"/>
          </a:p>
          <a:p>
            <a:r>
              <a:rPr lang="en-US"/>
              <a:t>Click on the “+” icon</a:t>
            </a:r>
          </a:p>
          <a:p>
            <a:endParaRPr lang="en-US"/>
          </a:p>
          <a:p>
            <a:endParaRPr lang="en-US"/>
          </a:p>
        </p:txBody>
      </p:sp>
      <p:pic>
        <p:nvPicPr>
          <p:cNvPr id="5" name="Content Placeholder 4"/>
          <p:cNvPicPr>
            <a:picLocks noGrp="1" noChangeAspect="1"/>
          </p:cNvPicPr>
          <p:nvPr>
            <p:ph sz="half" idx="1"/>
          </p:nvPr>
        </p:nvPicPr>
        <p:blipFill>
          <a:blip r:embed="rId2"/>
          <a:stretch>
            <a:fillRect/>
          </a:stretch>
        </p:blipFill>
        <p:spPr>
          <a:xfrm>
            <a:off x="628650" y="2226469"/>
            <a:ext cx="4729639" cy="2496026"/>
          </a:xfrm>
          <a:prstGeom prst="rect">
            <a:avLst/>
          </a:prstGeom>
        </p:spPr>
      </p:pic>
      <p:sp>
        <p:nvSpPr>
          <p:cNvPr id="12" name="Right Arrow 11"/>
          <p:cNvSpPr/>
          <p:nvPr/>
        </p:nvSpPr>
        <p:spPr>
          <a:xfrm rot="10800000">
            <a:off x="3193256" y="229457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6" name="Right Arrow 5"/>
          <p:cNvSpPr/>
          <p:nvPr/>
        </p:nvSpPr>
        <p:spPr>
          <a:xfrm rot="10800000">
            <a:off x="1273016" y="441055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7" name="Right Arrow 6"/>
          <p:cNvSpPr/>
          <p:nvPr/>
        </p:nvSpPr>
        <p:spPr>
          <a:xfrm rot="10800000">
            <a:off x="5139214" y="441055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Select “Yes”</a:t>
            </a:r>
          </a:p>
          <a:p>
            <a:endParaRPr lang="en-US"/>
          </a:p>
          <a:p>
            <a:endParaRPr lang="en-US"/>
          </a:p>
        </p:txBody>
      </p:sp>
      <p:pic>
        <p:nvPicPr>
          <p:cNvPr id="6" name="Content Placeholder 5"/>
          <p:cNvPicPr>
            <a:picLocks noGrp="1" noChangeAspect="1"/>
          </p:cNvPicPr>
          <p:nvPr>
            <p:ph sz="half" idx="1"/>
          </p:nvPr>
        </p:nvPicPr>
        <p:blipFill>
          <a:blip r:embed="rId2"/>
          <a:stretch>
            <a:fillRect/>
          </a:stretch>
        </p:blipFill>
        <p:spPr>
          <a:xfrm>
            <a:off x="628650" y="3240406"/>
            <a:ext cx="3886200" cy="1234916"/>
          </a:xfrm>
          <a:prstGeom prst="rect">
            <a:avLst/>
          </a:prstGeom>
        </p:spPr>
      </p:pic>
      <p:sp>
        <p:nvSpPr>
          <p:cNvPr id="12" name="Right Arrow 11"/>
          <p:cNvSpPr/>
          <p:nvPr/>
        </p:nvSpPr>
        <p:spPr>
          <a:xfrm rot="10800000">
            <a:off x="4402455" y="4115753"/>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628650" y="2535079"/>
            <a:ext cx="3886200" cy="2645569"/>
          </a:xfrm>
          <a:prstGeom prst="rect">
            <a:avLst/>
          </a:prstGeom>
        </p:spPr>
      </p:pic>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Under Item, select “Response to this interaction”</a:t>
            </a:r>
          </a:p>
          <a:p>
            <a:r>
              <a:rPr lang="en-US"/>
              <a:t>Under condition, select “contains (any part)”</a:t>
            </a:r>
          </a:p>
          <a:p>
            <a:r>
              <a:rPr lang="en-US"/>
              <a:t>Under interaction select “Welcome”</a:t>
            </a:r>
          </a:p>
          <a:p>
            <a:r>
              <a:rPr lang="en-US"/>
              <a:t>Click Add Quick Reply</a:t>
            </a:r>
          </a:p>
          <a:p>
            <a:endParaRPr lang="en-US"/>
          </a:p>
          <a:p>
            <a:endParaRPr lang="en-US"/>
          </a:p>
        </p:txBody>
      </p:sp>
      <p:sp>
        <p:nvSpPr>
          <p:cNvPr id="12" name="Right Arrow 11"/>
          <p:cNvSpPr/>
          <p:nvPr/>
        </p:nvSpPr>
        <p:spPr>
          <a:xfrm rot="10800000">
            <a:off x="2203133" y="302752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ight Arrow 7"/>
          <p:cNvSpPr/>
          <p:nvPr/>
        </p:nvSpPr>
        <p:spPr>
          <a:xfrm rot="10800000">
            <a:off x="3888581" y="302752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9" name="Right Arrow 8"/>
          <p:cNvSpPr/>
          <p:nvPr/>
        </p:nvSpPr>
        <p:spPr>
          <a:xfrm rot="10800000">
            <a:off x="1900714" y="3774758"/>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0" name="Right Arrow 9"/>
          <p:cNvSpPr/>
          <p:nvPr/>
        </p:nvSpPr>
        <p:spPr>
          <a:xfrm rot="10800000">
            <a:off x="4318635" y="4765834"/>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8DA6-E80C-4FB9-BEAD-416DE1AC22E3}"/>
              </a:ext>
            </a:extLst>
          </p:cNvPr>
          <p:cNvSpPr>
            <a:spLocks noGrp="1"/>
          </p:cNvSpPr>
          <p:nvPr>
            <p:ph type="title"/>
          </p:nvPr>
        </p:nvSpPr>
        <p:spPr/>
        <p:txBody>
          <a:bodyPr/>
          <a:lstStyle/>
          <a:p>
            <a:r>
              <a:rPr lang="en-US" dirty="0"/>
              <a:t>Chatbot</a:t>
            </a:r>
            <a:endParaRPr lang="en-SG" dirty="0"/>
          </a:p>
        </p:txBody>
      </p:sp>
      <p:sp>
        <p:nvSpPr>
          <p:cNvPr id="3" name="Content Placeholder 2">
            <a:extLst>
              <a:ext uri="{FF2B5EF4-FFF2-40B4-BE49-F238E27FC236}">
                <a16:creationId xmlns:a16="http://schemas.microsoft.com/office/drawing/2014/main" id="{7C14A1E7-868B-4061-8C48-89B6C9529FB0}"/>
              </a:ext>
            </a:extLst>
          </p:cNvPr>
          <p:cNvSpPr>
            <a:spLocks noGrp="1"/>
          </p:cNvSpPr>
          <p:nvPr>
            <p:ph idx="1"/>
          </p:nvPr>
        </p:nvSpPr>
        <p:spPr/>
        <p:txBody>
          <a:bodyPr>
            <a:normAutofit/>
          </a:bodyPr>
          <a:lstStyle/>
          <a:p>
            <a:pPr marL="0" indent="0">
              <a:buNone/>
            </a:pPr>
            <a:r>
              <a:rPr lang="en-US" dirty="0"/>
              <a:t>A chatbot is a software application used to conduct an on-line chat conversation via text or text-to-speech, in lieu of providing direct contact with a live human agent. </a:t>
            </a:r>
          </a:p>
          <a:p>
            <a:pPr marL="0" indent="0">
              <a:buNone/>
            </a:pPr>
            <a:endParaRPr lang="en-SG" dirty="0"/>
          </a:p>
        </p:txBody>
      </p:sp>
      <p:pic>
        <p:nvPicPr>
          <p:cNvPr id="4" name="Picture 3">
            <a:extLst>
              <a:ext uri="{FF2B5EF4-FFF2-40B4-BE49-F238E27FC236}">
                <a16:creationId xmlns:a16="http://schemas.microsoft.com/office/drawing/2014/main" id="{8562A6D0-46E3-4242-962D-E1F7369F4072}"/>
              </a:ext>
            </a:extLst>
          </p:cNvPr>
          <p:cNvPicPr>
            <a:picLocks noChangeAspect="1"/>
          </p:cNvPicPr>
          <p:nvPr/>
        </p:nvPicPr>
        <p:blipFill>
          <a:blip r:embed="rId2"/>
          <a:stretch>
            <a:fillRect/>
          </a:stretch>
        </p:blipFill>
        <p:spPr>
          <a:xfrm>
            <a:off x="2541088" y="3429000"/>
            <a:ext cx="3643955" cy="2085765"/>
          </a:xfrm>
          <a:prstGeom prst="rect">
            <a:avLst/>
          </a:prstGeom>
        </p:spPr>
      </p:pic>
    </p:spTree>
    <p:extLst>
      <p:ext uri="{BB962C8B-B14F-4D97-AF65-F5344CB8AC3E}">
        <p14:creationId xmlns:p14="http://schemas.microsoft.com/office/powerpoint/2010/main" val="4228148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stretch>
            <a:fillRect/>
          </a:stretch>
        </p:blipFill>
        <p:spPr>
          <a:xfrm>
            <a:off x="1139666" y="3126581"/>
            <a:ext cx="2863215" cy="1463040"/>
          </a:xfrm>
          <a:prstGeom prst="rect">
            <a:avLst/>
          </a:prstGeom>
        </p:spPr>
      </p:pic>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p:txBody>
          <a:bodyPr/>
          <a:lstStyle/>
          <a:p>
            <a:r>
              <a:rPr lang="en-US"/>
              <a:t>Select Cancel</a:t>
            </a:r>
          </a:p>
        </p:txBody>
      </p:sp>
      <p:sp>
        <p:nvSpPr>
          <p:cNvPr id="10" name="Right Arrow 9"/>
          <p:cNvSpPr/>
          <p:nvPr/>
        </p:nvSpPr>
        <p:spPr>
          <a:xfrm rot="10800000">
            <a:off x="2996089" y="4160997"/>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4" name="Content Placeholder 3"/>
          <p:cNvSpPr>
            <a:spLocks noGrp="1"/>
          </p:cNvSpPr>
          <p:nvPr>
            <p:ph sz="half" idx="2"/>
          </p:nvPr>
        </p:nvSpPr>
        <p:spPr>
          <a:xfrm>
            <a:off x="628650" y="4183857"/>
            <a:ext cx="7886700" cy="1306354"/>
          </a:xfrm>
        </p:spPr>
        <p:txBody>
          <a:bodyPr/>
          <a:lstStyle/>
          <a:p>
            <a:r>
              <a:rPr lang="en-US"/>
              <a:t>Under Fallback, select No response</a:t>
            </a:r>
          </a:p>
        </p:txBody>
      </p:sp>
      <p:pic>
        <p:nvPicPr>
          <p:cNvPr id="8" name="Content Placeholder 7"/>
          <p:cNvPicPr>
            <a:picLocks noGrp="1" noChangeAspect="1"/>
          </p:cNvPicPr>
          <p:nvPr>
            <p:ph sz="half" idx="1"/>
          </p:nvPr>
        </p:nvPicPr>
        <p:blipFill>
          <a:blip r:embed="rId2"/>
          <a:stretch>
            <a:fillRect/>
          </a:stretch>
        </p:blipFill>
        <p:spPr>
          <a:xfrm>
            <a:off x="945833" y="2226469"/>
            <a:ext cx="7349014" cy="1860709"/>
          </a:xfrm>
          <a:prstGeom prst="rect">
            <a:avLst/>
          </a:prstGeom>
        </p:spPr>
      </p:pic>
      <p:sp>
        <p:nvSpPr>
          <p:cNvPr id="10" name="Right Arrow 9"/>
          <p:cNvSpPr/>
          <p:nvPr/>
        </p:nvSpPr>
        <p:spPr>
          <a:xfrm rot="10800000">
            <a:off x="2391251" y="2981802"/>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a simple chatbot</a:t>
            </a:r>
          </a:p>
        </p:txBody>
      </p:sp>
      <p:sp>
        <p:nvSpPr>
          <p:cNvPr id="3" name="Content Placeholder 2"/>
          <p:cNvSpPr>
            <a:spLocks noGrp="1"/>
          </p:cNvSpPr>
          <p:nvPr>
            <p:ph sz="half" idx="1"/>
          </p:nvPr>
        </p:nvSpPr>
        <p:spPr/>
        <p:txBody>
          <a:bodyPr/>
          <a:lstStyle/>
          <a:p>
            <a:r>
              <a:rPr lang="en-US"/>
              <a:t>The chatbot is done!</a:t>
            </a:r>
          </a:p>
          <a:p>
            <a:r>
              <a:rPr lang="en-US"/>
              <a:t>Click on the tiny icon at the bottom right </a:t>
            </a:r>
          </a:p>
          <a:p>
            <a:r>
              <a:rPr lang="en-US"/>
              <a:t>refresh to update the chatbot</a:t>
            </a:r>
          </a:p>
          <a:p>
            <a:r>
              <a:rPr lang="en-US"/>
              <a:t>begin chatting</a:t>
            </a:r>
          </a:p>
        </p:txBody>
      </p:sp>
      <p:pic>
        <p:nvPicPr>
          <p:cNvPr id="5" name="Content Placeholder 4"/>
          <p:cNvPicPr>
            <a:picLocks noGrp="1" noChangeAspect="1"/>
          </p:cNvPicPr>
          <p:nvPr>
            <p:ph sz="half" idx="2"/>
          </p:nvPr>
        </p:nvPicPr>
        <p:blipFill>
          <a:blip r:embed="rId2"/>
          <a:srcRect l="44534"/>
          <a:stretch>
            <a:fillRect/>
          </a:stretch>
        </p:blipFill>
        <p:spPr>
          <a:xfrm>
            <a:off x="5053012" y="2600802"/>
            <a:ext cx="3462338" cy="2889409"/>
          </a:xfrm>
          <a:prstGeom prst="rect">
            <a:avLst/>
          </a:prstGeom>
        </p:spPr>
      </p:pic>
      <p:sp>
        <p:nvSpPr>
          <p:cNvPr id="10" name="Right Arrow 9"/>
          <p:cNvSpPr/>
          <p:nvPr/>
        </p:nvSpPr>
        <p:spPr>
          <a:xfrm rot="10800000">
            <a:off x="7802404" y="3110389"/>
            <a:ext cx="506730" cy="167164"/>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2"/>
          <a:stretch>
            <a:fillRect/>
          </a:stretch>
        </p:blipFill>
        <p:spPr>
          <a:xfrm>
            <a:off x="1175385" y="2226469"/>
            <a:ext cx="2792254" cy="3263741"/>
          </a:xfrm>
          <a:prstGeom prst="rect">
            <a:avLst/>
          </a:prstGeom>
        </p:spPr>
      </p:pic>
      <p:sp>
        <p:nvSpPr>
          <p:cNvPr id="2" name="Title 1"/>
          <p:cNvSpPr>
            <a:spLocks noGrp="1"/>
          </p:cNvSpPr>
          <p:nvPr>
            <p:ph type="title"/>
          </p:nvPr>
        </p:nvSpPr>
        <p:spPr/>
        <p:txBody>
          <a:bodyPr>
            <a:normAutofit/>
          </a:bodyPr>
          <a:lstStyle/>
          <a:p>
            <a:r>
              <a:rPr lang="en-US">
                <a:sym typeface="+mn-ea"/>
              </a:rPr>
              <a:t>Deploying the chatbot on telegram</a:t>
            </a:r>
            <a:endParaRPr lang="en-US"/>
          </a:p>
        </p:txBody>
      </p:sp>
      <p:sp>
        <p:nvSpPr>
          <p:cNvPr id="4" name="Content Placeholder 3"/>
          <p:cNvSpPr>
            <a:spLocks noGrp="1"/>
          </p:cNvSpPr>
          <p:nvPr>
            <p:ph sz="half" idx="2"/>
          </p:nvPr>
        </p:nvSpPr>
        <p:spPr/>
        <p:txBody>
          <a:bodyPr/>
          <a:lstStyle/>
          <a:p>
            <a:r>
              <a:rPr lang="en-US"/>
              <a:t>Click on channels</a:t>
            </a:r>
          </a:p>
          <a:p>
            <a:r>
              <a:rPr lang="en-US"/>
              <a:t>Click on telegram</a:t>
            </a:r>
          </a:p>
        </p:txBody>
      </p:sp>
      <p:sp>
        <p:nvSpPr>
          <p:cNvPr id="8" name="Right Arrow 7"/>
          <p:cNvSpPr/>
          <p:nvPr/>
        </p:nvSpPr>
        <p:spPr>
          <a:xfrm rot="10800000">
            <a:off x="2316004" y="2914650"/>
            <a:ext cx="839153" cy="302895"/>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1" name="Right Arrow 10"/>
          <p:cNvSpPr/>
          <p:nvPr/>
        </p:nvSpPr>
        <p:spPr>
          <a:xfrm rot="10800000">
            <a:off x="3053239" y="4778216"/>
            <a:ext cx="839153" cy="302895"/>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Deploying the chatbot on telegram</a:t>
            </a:r>
            <a:endParaRPr lang="en-US"/>
          </a:p>
        </p:txBody>
      </p:sp>
      <p:sp>
        <p:nvSpPr>
          <p:cNvPr id="4" name="Content Placeholder 3"/>
          <p:cNvSpPr>
            <a:spLocks noGrp="1"/>
          </p:cNvSpPr>
          <p:nvPr>
            <p:ph sz="half" idx="2"/>
          </p:nvPr>
        </p:nvSpPr>
        <p:spPr/>
        <p:txBody>
          <a:bodyPr/>
          <a:lstStyle/>
          <a:p>
            <a:r>
              <a:rPr lang="en-US" dirty="0"/>
              <a:t>Download telegram</a:t>
            </a:r>
          </a:p>
          <a:p>
            <a:r>
              <a:rPr lang="en-US" dirty="0"/>
              <a:t>Create an account</a:t>
            </a:r>
          </a:p>
          <a:p>
            <a:r>
              <a:rPr lang="en-US" dirty="0"/>
              <a:t>Go to telegram web at https://web.telegram.org/</a:t>
            </a:r>
          </a:p>
          <a:p>
            <a:endParaRPr lang="en-US" dirty="0"/>
          </a:p>
          <a:p>
            <a:r>
              <a:rPr lang="en-US" dirty="0"/>
              <a:t>Type </a:t>
            </a:r>
            <a:r>
              <a:rPr lang="en-US" dirty="0" err="1"/>
              <a:t>BotFather</a:t>
            </a:r>
            <a:r>
              <a:rPr lang="en-US" dirty="0"/>
              <a:t> in the search bar</a:t>
            </a:r>
          </a:p>
        </p:txBody>
      </p:sp>
      <p:pic>
        <p:nvPicPr>
          <p:cNvPr id="5" name="Content Placeholder 4"/>
          <p:cNvPicPr>
            <a:picLocks noGrp="1" noChangeAspect="1"/>
          </p:cNvPicPr>
          <p:nvPr>
            <p:ph sz="half" idx="1"/>
          </p:nvPr>
        </p:nvPicPr>
        <p:blipFill>
          <a:blip r:embed="rId2"/>
          <a:stretch>
            <a:fillRect/>
          </a:stretch>
        </p:blipFill>
        <p:spPr>
          <a:xfrm>
            <a:off x="1328261" y="3172301"/>
            <a:ext cx="2486025" cy="1371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Deploying the chatbot on telegram</a:t>
            </a:r>
          </a:p>
        </p:txBody>
      </p:sp>
      <p:sp>
        <p:nvSpPr>
          <p:cNvPr id="4" name="Content Placeholder 3"/>
          <p:cNvSpPr>
            <a:spLocks noGrp="1"/>
          </p:cNvSpPr>
          <p:nvPr>
            <p:ph sz="half" idx="2"/>
          </p:nvPr>
        </p:nvSpPr>
        <p:spPr/>
        <p:txBody>
          <a:bodyPr/>
          <a:lstStyle/>
          <a:p>
            <a:r>
              <a:rPr lang="en-US" dirty="0"/>
              <a:t>Click on the start button or press </a:t>
            </a:r>
            <a:r>
              <a:rPr lang="en-US"/>
              <a:t>/start</a:t>
            </a:r>
          </a:p>
          <a:p>
            <a:endParaRPr lang="en-US" dirty="0"/>
          </a:p>
          <a:p>
            <a:endParaRPr lang="en-US" dirty="0"/>
          </a:p>
          <a:p>
            <a:endParaRPr lang="en-US" dirty="0"/>
          </a:p>
        </p:txBody>
      </p:sp>
      <p:pic>
        <p:nvPicPr>
          <p:cNvPr id="11" name="Picture 10" descr="InkedCapture_LI"/>
          <p:cNvPicPr>
            <a:picLocks noChangeAspect="1"/>
          </p:cNvPicPr>
          <p:nvPr/>
        </p:nvPicPr>
        <p:blipFill>
          <a:blip r:embed="rId2"/>
          <a:stretch>
            <a:fillRect/>
          </a:stretch>
        </p:blipFill>
        <p:spPr>
          <a:xfrm>
            <a:off x="770573" y="2269331"/>
            <a:ext cx="3262789" cy="31775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Deploying the chatbot on telegram</a:t>
            </a:r>
            <a:endParaRPr lang="en-US"/>
          </a:p>
        </p:txBody>
      </p:sp>
      <p:sp>
        <p:nvSpPr>
          <p:cNvPr id="4" name="Content Placeholder 3"/>
          <p:cNvSpPr>
            <a:spLocks noGrp="1"/>
          </p:cNvSpPr>
          <p:nvPr>
            <p:ph sz="half" idx="2"/>
          </p:nvPr>
        </p:nvSpPr>
        <p:spPr/>
        <p:txBody>
          <a:bodyPr>
            <a:normAutofit/>
          </a:bodyPr>
          <a:lstStyle/>
          <a:p>
            <a:r>
              <a:rPr lang="en-US" dirty="0"/>
              <a:t>Type /</a:t>
            </a:r>
            <a:r>
              <a:rPr lang="en-US" dirty="0" err="1"/>
              <a:t>newbot</a:t>
            </a:r>
            <a:endParaRPr lang="en-US" dirty="0"/>
          </a:p>
          <a:p>
            <a:r>
              <a:rPr lang="en-US" dirty="0"/>
              <a:t>Type the name of your telegram bot in our example it is  “NTU MSBA FAQ”</a:t>
            </a:r>
          </a:p>
          <a:p>
            <a:r>
              <a:rPr lang="en-US" dirty="0"/>
              <a:t>Type the unique telegram username for your bot in our example it is “</a:t>
            </a:r>
            <a:r>
              <a:rPr lang="en-US" dirty="0" err="1"/>
              <a:t>MSBA_bot</a:t>
            </a:r>
            <a:r>
              <a:rPr lang="en-US" dirty="0"/>
              <a:t>”</a:t>
            </a:r>
          </a:p>
          <a:p>
            <a:endParaRPr lang="en-US" dirty="0"/>
          </a:p>
          <a:p>
            <a:r>
              <a:rPr lang="en-US" dirty="0"/>
              <a:t>Copy the token</a:t>
            </a:r>
          </a:p>
        </p:txBody>
      </p:sp>
      <p:pic>
        <p:nvPicPr>
          <p:cNvPr id="5" name="Picture 4" descr="InkedCapture_LI"/>
          <p:cNvPicPr>
            <a:picLocks noChangeAspect="1"/>
          </p:cNvPicPr>
          <p:nvPr/>
        </p:nvPicPr>
        <p:blipFill>
          <a:blip r:embed="rId2"/>
          <a:stretch>
            <a:fillRect/>
          </a:stretch>
        </p:blipFill>
        <p:spPr>
          <a:xfrm>
            <a:off x="746761" y="2125504"/>
            <a:ext cx="3357086" cy="3508058"/>
          </a:xfrm>
          <a:prstGeom prst="rect">
            <a:avLst/>
          </a:prstGeom>
        </p:spPr>
      </p:pic>
      <p:sp>
        <p:nvSpPr>
          <p:cNvPr id="8" name="Right Arrow 7"/>
          <p:cNvSpPr/>
          <p:nvPr/>
        </p:nvSpPr>
        <p:spPr>
          <a:xfrm rot="10800000">
            <a:off x="3366136" y="5174456"/>
            <a:ext cx="1133951" cy="51435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Deploying the chatbot on telegram</a:t>
            </a:r>
            <a:endParaRPr lang="en-US"/>
          </a:p>
        </p:txBody>
      </p:sp>
      <p:sp>
        <p:nvSpPr>
          <p:cNvPr id="4" name="Content Placeholder 3"/>
          <p:cNvSpPr>
            <a:spLocks noGrp="1"/>
          </p:cNvSpPr>
          <p:nvPr>
            <p:ph sz="half" idx="2"/>
          </p:nvPr>
        </p:nvSpPr>
        <p:spPr>
          <a:xfrm>
            <a:off x="918687" y="4153377"/>
            <a:ext cx="7596664" cy="1336834"/>
          </a:xfrm>
        </p:spPr>
        <p:txBody>
          <a:bodyPr>
            <a:normAutofit/>
          </a:bodyPr>
          <a:lstStyle/>
          <a:p>
            <a:r>
              <a:rPr lang="en-US"/>
              <a:t>Go back to snatchbot and scroll down to click on step 3.</a:t>
            </a:r>
          </a:p>
          <a:p>
            <a:r>
              <a:rPr lang="en-US"/>
              <a:t>Paste the Telegram API token </a:t>
            </a:r>
          </a:p>
        </p:txBody>
      </p:sp>
      <p:pic>
        <p:nvPicPr>
          <p:cNvPr id="5" name="Content Placeholder 4"/>
          <p:cNvPicPr>
            <a:picLocks noGrp="1" noChangeAspect="1"/>
          </p:cNvPicPr>
          <p:nvPr>
            <p:ph sz="half" idx="1"/>
          </p:nvPr>
        </p:nvPicPr>
        <p:blipFill>
          <a:blip r:embed="rId2"/>
          <a:stretch>
            <a:fillRect/>
          </a:stretch>
        </p:blipFill>
        <p:spPr>
          <a:xfrm>
            <a:off x="582930" y="2125504"/>
            <a:ext cx="6916579" cy="20097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Deploying the chatbot on telegram</a:t>
            </a:r>
            <a:endParaRPr lang="en-US"/>
          </a:p>
        </p:txBody>
      </p:sp>
      <p:sp>
        <p:nvSpPr>
          <p:cNvPr id="4" name="Content Placeholder 3"/>
          <p:cNvSpPr>
            <a:spLocks noGrp="1"/>
          </p:cNvSpPr>
          <p:nvPr>
            <p:ph sz="half" idx="2"/>
          </p:nvPr>
        </p:nvSpPr>
        <p:spPr/>
        <p:txBody>
          <a:bodyPr/>
          <a:lstStyle/>
          <a:p>
            <a:r>
              <a:rPr lang="en-US"/>
              <a:t>Click Deploy</a:t>
            </a:r>
          </a:p>
        </p:txBody>
      </p:sp>
      <p:pic>
        <p:nvPicPr>
          <p:cNvPr id="5" name="Content Placeholder 4"/>
          <p:cNvPicPr>
            <a:picLocks noGrp="1" noChangeAspect="1"/>
          </p:cNvPicPr>
          <p:nvPr>
            <p:ph sz="half" idx="1"/>
          </p:nvPr>
        </p:nvPicPr>
        <p:blipFill>
          <a:blip r:embed="rId2"/>
          <a:stretch>
            <a:fillRect/>
          </a:stretch>
        </p:blipFill>
        <p:spPr>
          <a:xfrm>
            <a:off x="628650" y="2777966"/>
            <a:ext cx="3886200" cy="2160270"/>
          </a:xfrm>
          <a:prstGeom prst="rect">
            <a:avLst/>
          </a:prstGeom>
        </p:spPr>
      </p:pic>
      <p:sp>
        <p:nvSpPr>
          <p:cNvPr id="8" name="Right Arrow 7"/>
          <p:cNvSpPr/>
          <p:nvPr/>
        </p:nvSpPr>
        <p:spPr>
          <a:xfrm rot="10800000">
            <a:off x="2996089" y="2695575"/>
            <a:ext cx="1133951" cy="514350"/>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Finding chatbot on telegram</a:t>
            </a:r>
            <a:endParaRPr lang="en-US"/>
          </a:p>
        </p:txBody>
      </p:sp>
      <p:sp>
        <p:nvSpPr>
          <p:cNvPr id="4" name="Content Placeholder 3"/>
          <p:cNvSpPr>
            <a:spLocks noGrp="1"/>
          </p:cNvSpPr>
          <p:nvPr>
            <p:ph sz="half" idx="2"/>
          </p:nvPr>
        </p:nvSpPr>
        <p:spPr/>
        <p:txBody>
          <a:bodyPr>
            <a:normAutofit/>
          </a:bodyPr>
          <a:lstStyle/>
          <a:p>
            <a:r>
              <a:rPr lang="en-US"/>
              <a:t>In the telegram search bar type in the name of your telegram bot and find it.</a:t>
            </a:r>
          </a:p>
          <a:p>
            <a:endParaRPr lang="en-US"/>
          </a:p>
          <a:p>
            <a:r>
              <a:rPr lang="en-US"/>
              <a:t>Click on your telegram bot</a:t>
            </a:r>
          </a:p>
          <a:p>
            <a:endParaRPr lang="en-US"/>
          </a:p>
          <a:p>
            <a:r>
              <a:rPr lang="en-US"/>
              <a:t>Press start to begin chatting</a:t>
            </a:r>
          </a:p>
        </p:txBody>
      </p:sp>
      <p:pic>
        <p:nvPicPr>
          <p:cNvPr id="6" name="Content Placeholder 4"/>
          <p:cNvPicPr>
            <a:picLocks noGrp="1" noChangeAspect="1"/>
          </p:cNvPicPr>
          <p:nvPr>
            <p:ph sz="half" idx="1"/>
          </p:nvPr>
        </p:nvPicPr>
        <p:blipFill>
          <a:blip r:embed="rId2"/>
          <a:stretch>
            <a:fillRect/>
          </a:stretch>
        </p:blipFill>
        <p:spPr>
          <a:xfrm>
            <a:off x="1290638" y="1946910"/>
            <a:ext cx="2486025" cy="1371600"/>
          </a:xfrm>
          <a:prstGeom prst="rect">
            <a:avLst/>
          </a:prstGeom>
        </p:spPr>
      </p:pic>
      <p:pic>
        <p:nvPicPr>
          <p:cNvPr id="7" name="Picture 6"/>
          <p:cNvPicPr>
            <a:picLocks noChangeAspect="1"/>
          </p:cNvPicPr>
          <p:nvPr/>
        </p:nvPicPr>
        <p:blipFill>
          <a:blip r:embed="rId3"/>
          <a:stretch>
            <a:fillRect/>
          </a:stretch>
        </p:blipFill>
        <p:spPr>
          <a:xfrm>
            <a:off x="1290638" y="3634740"/>
            <a:ext cx="2651760" cy="1108710"/>
          </a:xfrm>
          <a:prstGeom prst="rect">
            <a:avLst/>
          </a:prstGeom>
        </p:spPr>
      </p:pic>
      <p:pic>
        <p:nvPicPr>
          <p:cNvPr id="8" name="Picture 7"/>
          <p:cNvPicPr>
            <a:picLocks noChangeAspect="1"/>
          </p:cNvPicPr>
          <p:nvPr/>
        </p:nvPicPr>
        <p:blipFill>
          <a:blip r:embed="rId4"/>
          <a:stretch>
            <a:fillRect/>
          </a:stretch>
        </p:blipFill>
        <p:spPr>
          <a:xfrm>
            <a:off x="1561624" y="4916805"/>
            <a:ext cx="1743075" cy="712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5891-A579-47C0-B50C-934159E8A41C}"/>
              </a:ext>
            </a:extLst>
          </p:cNvPr>
          <p:cNvSpPr>
            <a:spLocks noGrp="1"/>
          </p:cNvSpPr>
          <p:nvPr>
            <p:ph type="title"/>
          </p:nvPr>
        </p:nvSpPr>
        <p:spPr/>
        <p:txBody>
          <a:bodyPr/>
          <a:lstStyle/>
          <a:p>
            <a:r>
              <a:rPr lang="en-US" b="1" dirty="0"/>
              <a:t>Chatbot Market</a:t>
            </a:r>
          </a:p>
        </p:txBody>
      </p:sp>
      <p:pic>
        <p:nvPicPr>
          <p:cNvPr id="1028" name="Picture 4" descr="Amazon Alexa is Available on 100 Million Devices - Here's Why it ...">
            <a:extLst>
              <a:ext uri="{FF2B5EF4-FFF2-40B4-BE49-F238E27FC236}">
                <a16:creationId xmlns:a16="http://schemas.microsoft.com/office/drawing/2014/main" id="{940AB733-50D8-456A-84FD-44F377323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2091059"/>
            <a:ext cx="80962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020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14B8-1619-4395-AD50-30FF7C077274}"/>
              </a:ext>
            </a:extLst>
          </p:cNvPr>
          <p:cNvSpPr>
            <a:spLocks noGrp="1"/>
          </p:cNvSpPr>
          <p:nvPr>
            <p:ph type="title"/>
          </p:nvPr>
        </p:nvSpPr>
        <p:spPr>
          <a:xfrm>
            <a:off x="2008598" y="2525996"/>
            <a:ext cx="8229600" cy="1143000"/>
          </a:xfrm>
        </p:spPr>
        <p:txBody>
          <a:bodyPr/>
          <a:lstStyle/>
          <a:p>
            <a:r>
              <a:rPr lang="en-US" dirty="0"/>
              <a:t>MSBA Example</a:t>
            </a:r>
            <a:endParaRPr lang="en-SG" dirty="0"/>
          </a:p>
        </p:txBody>
      </p:sp>
    </p:spTree>
    <p:extLst>
      <p:ext uri="{BB962C8B-B14F-4D97-AF65-F5344CB8AC3E}">
        <p14:creationId xmlns:p14="http://schemas.microsoft.com/office/powerpoint/2010/main" val="14430086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1EAE-3660-4426-923F-9C3711C4829A}"/>
              </a:ext>
            </a:extLst>
          </p:cNvPr>
          <p:cNvSpPr>
            <a:spLocks noGrp="1"/>
          </p:cNvSpPr>
          <p:nvPr>
            <p:ph type="title"/>
          </p:nvPr>
        </p:nvSpPr>
        <p:spPr>
          <a:xfrm>
            <a:off x="762171" y="426720"/>
            <a:ext cx="6172200" cy="857250"/>
          </a:xfrm>
        </p:spPr>
        <p:txBody>
          <a:bodyPr/>
          <a:lstStyle/>
          <a:p>
            <a:r>
              <a:rPr lang="en-SG" dirty="0"/>
              <a:t>Exercise</a:t>
            </a:r>
          </a:p>
        </p:txBody>
      </p:sp>
      <p:sp>
        <p:nvSpPr>
          <p:cNvPr id="3" name="Content Placeholder 2">
            <a:extLst>
              <a:ext uri="{FF2B5EF4-FFF2-40B4-BE49-F238E27FC236}">
                <a16:creationId xmlns:a16="http://schemas.microsoft.com/office/drawing/2014/main" id="{12FD341C-AA92-46BD-B825-009D8CD2548F}"/>
              </a:ext>
            </a:extLst>
          </p:cNvPr>
          <p:cNvSpPr>
            <a:spLocks noGrp="1"/>
          </p:cNvSpPr>
          <p:nvPr>
            <p:ph idx="1"/>
          </p:nvPr>
        </p:nvSpPr>
        <p:spPr>
          <a:xfrm>
            <a:off x="328773" y="1633591"/>
            <a:ext cx="8106310" cy="4253501"/>
          </a:xfrm>
        </p:spPr>
        <p:txBody>
          <a:bodyPr>
            <a:noAutofit/>
          </a:bodyPr>
          <a:lstStyle/>
          <a:p>
            <a:r>
              <a:rPr lang="en-SG" sz="2000" dirty="0"/>
              <a:t>Create a simple Chatbot base on your choice of FAQ</a:t>
            </a:r>
          </a:p>
          <a:p>
            <a:r>
              <a:rPr lang="en-SG" sz="2000" dirty="0"/>
              <a:t>Present your chatbot</a:t>
            </a:r>
          </a:p>
        </p:txBody>
      </p:sp>
    </p:spTree>
    <p:extLst>
      <p:ext uri="{BB962C8B-B14F-4D97-AF65-F5344CB8AC3E}">
        <p14:creationId xmlns:p14="http://schemas.microsoft.com/office/powerpoint/2010/main" val="4097177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CA09-B90B-4455-9BED-BE1A1E05A433}"/>
              </a:ext>
            </a:extLst>
          </p:cNvPr>
          <p:cNvSpPr>
            <a:spLocks noGrp="1"/>
          </p:cNvSpPr>
          <p:nvPr>
            <p:ph type="title"/>
          </p:nvPr>
        </p:nvSpPr>
        <p:spPr/>
        <p:txBody>
          <a:bodyPr/>
          <a:lstStyle/>
          <a:p>
            <a:r>
              <a:rPr lang="en-SG" dirty="0"/>
              <a:t>Presentation and Discussion</a:t>
            </a:r>
          </a:p>
        </p:txBody>
      </p:sp>
      <p:sp>
        <p:nvSpPr>
          <p:cNvPr id="3" name="Content Placeholder 2">
            <a:extLst>
              <a:ext uri="{FF2B5EF4-FFF2-40B4-BE49-F238E27FC236}">
                <a16:creationId xmlns:a16="http://schemas.microsoft.com/office/drawing/2014/main" id="{2BE55D9E-53A4-46DA-82A7-3121EA7CD421}"/>
              </a:ext>
            </a:extLst>
          </p:cNvPr>
          <p:cNvSpPr>
            <a:spLocks noGrp="1"/>
          </p:cNvSpPr>
          <p:nvPr>
            <p:ph idx="1"/>
          </p:nvPr>
        </p:nvSpPr>
        <p:spPr/>
        <p:txBody>
          <a:bodyPr>
            <a:normAutofit/>
          </a:bodyPr>
          <a:lstStyle/>
          <a:p>
            <a:r>
              <a:rPr lang="en-US" dirty="0"/>
              <a:t>Individual Project 30%</a:t>
            </a:r>
          </a:p>
          <a:p>
            <a:pPr lvl="1"/>
            <a:r>
              <a:rPr lang="en-US" dirty="0"/>
              <a:t>Project Plan 5% (Week 5) </a:t>
            </a:r>
          </a:p>
        </p:txBody>
      </p:sp>
    </p:spTree>
    <p:extLst>
      <p:ext uri="{BB962C8B-B14F-4D97-AF65-F5344CB8AC3E}">
        <p14:creationId xmlns:p14="http://schemas.microsoft.com/office/powerpoint/2010/main" val="2473615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335E-4E36-42D8-AC40-6B221C360306}"/>
              </a:ext>
            </a:extLst>
          </p:cNvPr>
          <p:cNvSpPr>
            <a:spLocks noGrp="1"/>
          </p:cNvSpPr>
          <p:nvPr>
            <p:ph type="title"/>
          </p:nvPr>
        </p:nvSpPr>
        <p:spPr/>
        <p:txBody>
          <a:bodyPr/>
          <a:lstStyle/>
          <a:p>
            <a:r>
              <a:rPr lang="en-US" dirty="0"/>
              <a:t>Recap</a:t>
            </a:r>
            <a:endParaRPr lang="en-SG" dirty="0"/>
          </a:p>
        </p:txBody>
      </p:sp>
      <p:sp>
        <p:nvSpPr>
          <p:cNvPr id="3" name="Content Placeholder 2">
            <a:extLst>
              <a:ext uri="{FF2B5EF4-FFF2-40B4-BE49-F238E27FC236}">
                <a16:creationId xmlns:a16="http://schemas.microsoft.com/office/drawing/2014/main" id="{3988A17F-0BFD-4351-AE2F-47F64F738E5E}"/>
              </a:ext>
            </a:extLst>
          </p:cNvPr>
          <p:cNvSpPr>
            <a:spLocks noGrp="1"/>
          </p:cNvSpPr>
          <p:nvPr>
            <p:ph idx="1"/>
          </p:nvPr>
        </p:nvSpPr>
        <p:spPr/>
        <p:txBody>
          <a:bodyPr/>
          <a:lstStyle/>
          <a:p>
            <a:r>
              <a:rPr lang="en-US" dirty="0"/>
              <a:t>What are some the successful examples of chatbot?</a:t>
            </a:r>
          </a:p>
          <a:p>
            <a:r>
              <a:rPr lang="en-US" dirty="0"/>
              <a:t>What can </a:t>
            </a:r>
            <a:r>
              <a:rPr lang="en-US" dirty="0" err="1"/>
              <a:t>Snatchbot</a:t>
            </a:r>
            <a:r>
              <a:rPr lang="en-US" dirty="0"/>
              <a:t> do?</a:t>
            </a:r>
          </a:p>
          <a:p>
            <a:r>
              <a:rPr lang="en-US" dirty="0"/>
              <a:t>Why chatbot is so important today?</a:t>
            </a:r>
          </a:p>
          <a:p>
            <a:endParaRPr lang="en-SG" dirty="0"/>
          </a:p>
        </p:txBody>
      </p:sp>
    </p:spTree>
    <p:extLst>
      <p:ext uri="{BB962C8B-B14F-4D97-AF65-F5344CB8AC3E}">
        <p14:creationId xmlns:p14="http://schemas.microsoft.com/office/powerpoint/2010/main" val="3730353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ED22-D563-4428-8AD0-EC74AB6F7E80}"/>
              </a:ext>
            </a:extLst>
          </p:cNvPr>
          <p:cNvSpPr>
            <a:spLocks noGrp="1"/>
          </p:cNvSpPr>
          <p:nvPr>
            <p:ph type="title"/>
          </p:nvPr>
        </p:nvSpPr>
        <p:spPr/>
        <p:txBody>
          <a:bodyPr/>
          <a:lstStyle/>
          <a:p>
            <a:r>
              <a:rPr lang="en-US" dirty="0"/>
              <a:t>Resources</a:t>
            </a:r>
            <a:endParaRPr lang="en-SG" dirty="0"/>
          </a:p>
        </p:txBody>
      </p:sp>
      <p:sp>
        <p:nvSpPr>
          <p:cNvPr id="3" name="Content Placeholder 2">
            <a:extLst>
              <a:ext uri="{FF2B5EF4-FFF2-40B4-BE49-F238E27FC236}">
                <a16:creationId xmlns:a16="http://schemas.microsoft.com/office/drawing/2014/main" id="{BE880AA0-6FF0-4879-BB06-14DB72EECDDE}"/>
              </a:ext>
            </a:extLst>
          </p:cNvPr>
          <p:cNvSpPr>
            <a:spLocks noGrp="1"/>
          </p:cNvSpPr>
          <p:nvPr>
            <p:ph idx="1"/>
          </p:nvPr>
        </p:nvSpPr>
        <p:spPr/>
        <p:txBody>
          <a:bodyPr/>
          <a:lstStyle/>
          <a:p>
            <a:r>
              <a:rPr lang="en-SG" dirty="0">
                <a:hlinkClick r:id="rId2"/>
              </a:rPr>
              <a:t>https://www.youtube.com/watch?v=yTPrs5lYgnA</a:t>
            </a:r>
            <a:endParaRPr lang="en-SG" dirty="0"/>
          </a:p>
          <a:p>
            <a:r>
              <a:rPr lang="en-SG" dirty="0">
                <a:hlinkClick r:id="rId3"/>
              </a:rPr>
              <a:t>https://www.youtube.com/watch?v=1vQLArE8xVw</a:t>
            </a:r>
            <a:endParaRPr lang="en-SG" dirty="0"/>
          </a:p>
          <a:p>
            <a:r>
              <a:rPr lang="en-SG" dirty="0">
                <a:hlinkClick r:id="rId4"/>
              </a:rPr>
              <a:t>https://www.youtube.com/watch?v=Fz7_0IxfJBw&amp;t=16s</a:t>
            </a:r>
            <a:endParaRPr lang="en-SG" dirty="0"/>
          </a:p>
          <a:p>
            <a:r>
              <a:rPr lang="en-SG" dirty="0">
                <a:hlinkClick r:id="rId5"/>
              </a:rPr>
              <a:t>https://www.youtube.com/watch?v=1swBBSCrMkA</a:t>
            </a:r>
            <a:endParaRPr lang="en-SG" dirty="0"/>
          </a:p>
        </p:txBody>
      </p:sp>
    </p:spTree>
    <p:extLst>
      <p:ext uri="{BB962C8B-B14F-4D97-AF65-F5344CB8AC3E}">
        <p14:creationId xmlns:p14="http://schemas.microsoft.com/office/powerpoint/2010/main" val="4287072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Content Placeholder 2">
            <a:extLst>
              <a:ext uri="{FF2B5EF4-FFF2-40B4-BE49-F238E27FC236}">
                <a16:creationId xmlns:a16="http://schemas.microsoft.com/office/drawing/2014/main" id="{FDB1CD3A-8FC9-47DA-AC5D-297FE422A164}"/>
              </a:ext>
            </a:extLst>
          </p:cNvPr>
          <p:cNvSpPr>
            <a:spLocks noGrp="1" noChangeArrowheads="1"/>
          </p:cNvSpPr>
          <p:nvPr>
            <p:ph idx="1"/>
          </p:nvPr>
        </p:nvSpPr>
        <p:spPr>
          <a:xfrm>
            <a:off x="2326005" y="2403158"/>
            <a:ext cx="4629150" cy="2545854"/>
          </a:xfrm>
        </p:spPr>
        <p:txBody>
          <a:bodyPr/>
          <a:lstStyle/>
          <a:p>
            <a:pPr marL="0" indent="0">
              <a:buNone/>
            </a:pPr>
            <a:endParaRPr lang="en-SG" altLang="zh-CN" dirty="0">
              <a:ea typeface="ＭＳ Ｐゴシック" panose="020B0600070205080204" pitchFamily="34" charset="-128"/>
            </a:endParaRPr>
          </a:p>
          <a:p>
            <a:pPr marL="0" indent="0" algn="ctr">
              <a:buNone/>
            </a:pPr>
            <a:r>
              <a:rPr lang="en-SG" altLang="zh-CN" sz="3300" dirty="0">
                <a:ea typeface="ＭＳ Ｐゴシック" panose="020B0600070205080204" pitchFamily="34" charset="-128"/>
              </a:rPr>
              <a:t>Thank You</a:t>
            </a:r>
          </a:p>
        </p:txBody>
      </p:sp>
      <p:sp>
        <p:nvSpPr>
          <p:cNvPr id="163843" name="Slide Number Placeholder 1">
            <a:extLst>
              <a:ext uri="{FF2B5EF4-FFF2-40B4-BE49-F238E27FC236}">
                <a16:creationId xmlns:a16="http://schemas.microsoft.com/office/drawing/2014/main" id="{549FCC65-1970-4D9A-A078-D89EE098D9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75">
                <a:solidFill>
                  <a:schemeClr val="tx1"/>
                </a:solidFill>
                <a:latin typeface="Arial" panose="020B0604020202020204" pitchFamily="34" charset="0"/>
                <a:ea typeface="ＭＳ Ｐゴシック" panose="020B0600070205080204" pitchFamily="34" charset="-128"/>
              </a:defRPr>
            </a:lvl1pPr>
            <a:lvl2pPr marL="417910" indent="-160735">
              <a:spcBef>
                <a:spcPct val="20000"/>
              </a:spcBef>
              <a:buChar char="–"/>
              <a:defRPr sz="1350">
                <a:solidFill>
                  <a:schemeClr val="tx1"/>
                </a:solidFill>
                <a:latin typeface="Arial" panose="020B0604020202020204" pitchFamily="34" charset="0"/>
                <a:ea typeface="ＭＳ Ｐゴシック" panose="020B0600070205080204" pitchFamily="34" charset="-128"/>
              </a:defRPr>
            </a:lvl2pPr>
            <a:lvl3pPr marL="642938" indent="-128588">
              <a:spcBef>
                <a:spcPct val="20000"/>
              </a:spcBef>
              <a:buChar char="•"/>
              <a:defRPr sz="1350">
                <a:solidFill>
                  <a:schemeClr val="tx1"/>
                </a:solidFill>
                <a:latin typeface="Arial" panose="020B0604020202020204" pitchFamily="34" charset="0"/>
                <a:ea typeface="ＭＳ Ｐゴシック" panose="020B0600070205080204" pitchFamily="34" charset="-128"/>
              </a:defRPr>
            </a:lvl3pPr>
            <a:lvl4pPr marL="900113"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4pPr>
            <a:lvl5pPr marL="1157288"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5pPr>
            <a:lvl6pPr marL="141446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6pPr>
            <a:lvl7pPr marL="167163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7pPr>
            <a:lvl8pPr marL="192881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8pPr>
            <a:lvl9pPr marL="218598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E3698A2-3308-4CA8-9ADE-C1E4645C9E12}" type="slidenum">
              <a:rPr lang="en-US" altLang="zh-CN" sz="788">
                <a:solidFill>
                  <a:srgbClr val="000000"/>
                </a:solidFill>
              </a:rPr>
              <a:pPr>
                <a:spcBef>
                  <a:spcPct val="0"/>
                </a:spcBef>
                <a:buFontTx/>
                <a:buNone/>
              </a:pPr>
              <a:t>55</a:t>
            </a:fld>
            <a:endParaRPr lang="en-US" altLang="zh-CN" sz="788">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72311-08F1-4DB0-98B9-9EE8D4667C80}"/>
              </a:ext>
            </a:extLst>
          </p:cNvPr>
          <p:cNvSpPr>
            <a:spLocks noGrp="1"/>
          </p:cNvSpPr>
          <p:nvPr>
            <p:ph type="title"/>
          </p:nvPr>
        </p:nvSpPr>
        <p:spPr/>
        <p:txBody>
          <a:bodyPr/>
          <a:lstStyle/>
          <a:p>
            <a:r>
              <a:rPr lang="en-US" b="1" dirty="0"/>
              <a:t>Chatbot Market</a:t>
            </a:r>
            <a:endParaRPr lang="en-SG" dirty="0"/>
          </a:p>
        </p:txBody>
      </p:sp>
      <p:pic>
        <p:nvPicPr>
          <p:cNvPr id="2050" name="Picture 2" descr="Virtual Digital Assistant Software to Reach $7.7 Billion and 1 ...">
            <a:extLst>
              <a:ext uri="{FF2B5EF4-FFF2-40B4-BE49-F238E27FC236}">
                <a16:creationId xmlns:a16="http://schemas.microsoft.com/office/drawing/2014/main" id="{B454A81C-78B9-4EF4-AAF0-A6AC31CA0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434" y="2042502"/>
            <a:ext cx="6101137" cy="396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699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35891-A579-47C0-B50C-934159E8A41C}"/>
              </a:ext>
            </a:extLst>
          </p:cNvPr>
          <p:cNvSpPr>
            <a:spLocks noGrp="1"/>
          </p:cNvSpPr>
          <p:nvPr>
            <p:ph type="title"/>
          </p:nvPr>
        </p:nvSpPr>
        <p:spPr/>
        <p:txBody>
          <a:bodyPr>
            <a:normAutofit fontScale="90000"/>
          </a:bodyPr>
          <a:lstStyle/>
          <a:p>
            <a:r>
              <a:rPr lang="en-SG" dirty="0"/>
              <a:t>Microsoft’s Little Ice, </a:t>
            </a:r>
            <a:r>
              <a:rPr lang="en-SG" dirty="0" err="1"/>
              <a:t>XiaoIce</a:t>
            </a:r>
            <a:r>
              <a:rPr lang="en-SG" dirty="0"/>
              <a:t> in Chinese, became a social media phenomenon</a:t>
            </a:r>
            <a:br>
              <a:rPr lang="en-SG" b="1" dirty="0"/>
            </a:br>
            <a:endParaRPr lang="en-SG" dirty="0"/>
          </a:p>
        </p:txBody>
      </p:sp>
      <p:pic>
        <p:nvPicPr>
          <p:cNvPr id="1026" name="Picture 2" descr="For Sympathetic Ear, More Chinese Turn to Smartphone Program - The ...">
            <a:extLst>
              <a:ext uri="{FF2B5EF4-FFF2-40B4-BE49-F238E27FC236}">
                <a16:creationId xmlns:a16="http://schemas.microsoft.com/office/drawing/2014/main" id="{07C2D40E-CB44-49F7-8591-C83638667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607" y="1827196"/>
            <a:ext cx="5383658" cy="3554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25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8DA6-E80C-4FB9-BEAD-416DE1AC22E3}"/>
              </a:ext>
            </a:extLst>
          </p:cNvPr>
          <p:cNvSpPr>
            <a:spLocks noGrp="1"/>
          </p:cNvSpPr>
          <p:nvPr>
            <p:ph type="title"/>
          </p:nvPr>
        </p:nvSpPr>
        <p:spPr/>
        <p:txBody>
          <a:bodyPr/>
          <a:lstStyle/>
          <a:p>
            <a:r>
              <a:rPr lang="en-US" dirty="0" err="1"/>
              <a:t>Snatchbot</a:t>
            </a:r>
            <a:endParaRPr lang="en-SG" dirty="0"/>
          </a:p>
        </p:txBody>
      </p:sp>
      <p:sp>
        <p:nvSpPr>
          <p:cNvPr id="3" name="Content Placeholder 2">
            <a:extLst>
              <a:ext uri="{FF2B5EF4-FFF2-40B4-BE49-F238E27FC236}">
                <a16:creationId xmlns:a16="http://schemas.microsoft.com/office/drawing/2014/main" id="{7C14A1E7-868B-4061-8C48-89B6C9529FB0}"/>
              </a:ext>
            </a:extLst>
          </p:cNvPr>
          <p:cNvSpPr>
            <a:spLocks noGrp="1"/>
          </p:cNvSpPr>
          <p:nvPr>
            <p:ph idx="1"/>
          </p:nvPr>
        </p:nvSpPr>
        <p:spPr>
          <a:xfrm>
            <a:off x="457200" y="1706632"/>
            <a:ext cx="8229600" cy="4058687"/>
          </a:xfrm>
        </p:spPr>
        <p:txBody>
          <a:bodyPr>
            <a:normAutofit/>
          </a:bodyPr>
          <a:lstStyle/>
          <a:p>
            <a:pPr marL="0" indent="0">
              <a:buNone/>
            </a:pPr>
            <a:r>
              <a:rPr lang="en-US" dirty="0" err="1"/>
              <a:t>SnatchBot</a:t>
            </a:r>
            <a:r>
              <a:rPr lang="en-US" dirty="0"/>
              <a:t> was founded in 2015 by Henri Ben Ezra and </a:t>
            </a:r>
            <a:r>
              <a:rPr lang="en-US" dirty="0" err="1"/>
              <a:t>Avi</a:t>
            </a:r>
            <a:r>
              <a:rPr lang="en-US" dirty="0"/>
              <a:t> Ben Ezra as part of the flood of technological innovations and startups that come from Israel , more precisely </a:t>
            </a:r>
            <a:r>
              <a:rPr lang="en-US" dirty="0" err="1"/>
              <a:t>Herzlia</a:t>
            </a:r>
            <a:r>
              <a:rPr lang="en-US" dirty="0"/>
              <a:t> </a:t>
            </a:r>
            <a:r>
              <a:rPr lang="en-US" dirty="0" err="1"/>
              <a:t>Pituach</a:t>
            </a:r>
            <a:r>
              <a:rPr lang="en-US" dirty="0"/>
              <a:t> . </a:t>
            </a:r>
          </a:p>
          <a:p>
            <a:pPr marL="0" indent="0">
              <a:buNone/>
            </a:pPr>
            <a:r>
              <a:rPr lang="en-US" dirty="0"/>
              <a:t>In July 2017, </a:t>
            </a:r>
            <a:r>
              <a:rPr lang="en-US" dirty="0" err="1"/>
              <a:t>Snatchbot</a:t>
            </a:r>
            <a:r>
              <a:rPr lang="en-US" dirty="0"/>
              <a:t> was one of the sponsors of the Chatbot summit in Berlin . By December 2017, more than 30 million users had contacted chatbots that were created on the </a:t>
            </a:r>
            <a:r>
              <a:rPr lang="en-US" dirty="0" err="1"/>
              <a:t>SnatchBot</a:t>
            </a:r>
            <a:r>
              <a:rPr lang="en-US" dirty="0"/>
              <a:t> platform.</a:t>
            </a:r>
            <a:endParaRPr lang="en-SG" dirty="0"/>
          </a:p>
        </p:txBody>
      </p:sp>
      <p:pic>
        <p:nvPicPr>
          <p:cNvPr id="5" name="Picture 4">
            <a:extLst>
              <a:ext uri="{FF2B5EF4-FFF2-40B4-BE49-F238E27FC236}">
                <a16:creationId xmlns:a16="http://schemas.microsoft.com/office/drawing/2014/main" id="{30874053-C7E3-4334-B113-5821AF36AABB}"/>
              </a:ext>
            </a:extLst>
          </p:cNvPr>
          <p:cNvPicPr>
            <a:picLocks noChangeAspect="1"/>
          </p:cNvPicPr>
          <p:nvPr/>
        </p:nvPicPr>
        <p:blipFill>
          <a:blip r:embed="rId2"/>
          <a:stretch>
            <a:fillRect/>
          </a:stretch>
        </p:blipFill>
        <p:spPr>
          <a:xfrm>
            <a:off x="4779302" y="161871"/>
            <a:ext cx="3181350" cy="1438275"/>
          </a:xfrm>
          <a:prstGeom prst="rect">
            <a:avLst/>
          </a:prstGeom>
        </p:spPr>
      </p:pic>
    </p:spTree>
    <p:extLst>
      <p:ext uri="{BB962C8B-B14F-4D97-AF65-F5344CB8AC3E}">
        <p14:creationId xmlns:p14="http://schemas.microsoft.com/office/powerpoint/2010/main" val="3455423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D3E6-881E-47EF-B458-3D13A1D02485}"/>
              </a:ext>
            </a:extLst>
          </p:cNvPr>
          <p:cNvSpPr>
            <a:spLocks noGrp="1"/>
          </p:cNvSpPr>
          <p:nvPr>
            <p:ph type="title"/>
          </p:nvPr>
        </p:nvSpPr>
        <p:spPr>
          <a:xfrm>
            <a:off x="457200" y="256294"/>
            <a:ext cx="8229600" cy="1143000"/>
          </a:xfrm>
        </p:spPr>
        <p:txBody>
          <a:bodyPr/>
          <a:lstStyle/>
          <a:p>
            <a:r>
              <a:rPr lang="en-US" dirty="0"/>
              <a:t>Chatbot Tools Market</a:t>
            </a:r>
            <a:endParaRPr lang="en-SG" dirty="0"/>
          </a:p>
        </p:txBody>
      </p:sp>
      <p:pic>
        <p:nvPicPr>
          <p:cNvPr id="4" name="Picture 3">
            <a:extLst>
              <a:ext uri="{FF2B5EF4-FFF2-40B4-BE49-F238E27FC236}">
                <a16:creationId xmlns:a16="http://schemas.microsoft.com/office/drawing/2014/main" id="{A76997DF-50DF-4D7F-A183-457D75AAC7B2}"/>
              </a:ext>
            </a:extLst>
          </p:cNvPr>
          <p:cNvPicPr>
            <a:picLocks noChangeAspect="1"/>
          </p:cNvPicPr>
          <p:nvPr/>
        </p:nvPicPr>
        <p:blipFill>
          <a:blip r:embed="rId2"/>
          <a:stretch>
            <a:fillRect/>
          </a:stretch>
        </p:blipFill>
        <p:spPr>
          <a:xfrm>
            <a:off x="1551398" y="1706632"/>
            <a:ext cx="5825447" cy="4323574"/>
          </a:xfrm>
          <a:prstGeom prst="rect">
            <a:avLst/>
          </a:prstGeom>
        </p:spPr>
      </p:pic>
    </p:spTree>
    <p:extLst>
      <p:ext uri="{BB962C8B-B14F-4D97-AF65-F5344CB8AC3E}">
        <p14:creationId xmlns:p14="http://schemas.microsoft.com/office/powerpoint/2010/main" val="3174407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F942CDD3-2BBD-46F1-929C-F92F3B4EA8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33E57A-4545-40EE-B846-546C23E6052F}">
  <ds:schemaRefs>
    <ds:schemaRef ds:uri="http://schemas.microsoft.com/sharepoint/v3/contenttype/forms"/>
  </ds:schemaRefs>
</ds:datastoreItem>
</file>

<file path=customXml/itemProps3.xml><?xml version="1.0" encoding="utf-8"?>
<ds:datastoreItem xmlns:ds="http://schemas.openxmlformats.org/officeDocument/2006/customXml" ds:itemID="{1FC2C9DE-C811-4406-9A96-B5F84A419B8F}">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9517</TotalTime>
  <Words>995</Words>
  <Application>Microsoft Office PowerPoint</Application>
  <PresentationFormat>On-screen Show (4:3)</PresentationFormat>
  <Paragraphs>182</Paragraphs>
  <Slides>55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Office Theme</vt:lpstr>
      <vt:lpstr>ChatBot 1</vt:lpstr>
      <vt:lpstr>Agenda</vt:lpstr>
      <vt:lpstr>Chatbot</vt:lpstr>
      <vt:lpstr>Chatbot</vt:lpstr>
      <vt:lpstr>Chatbot Market</vt:lpstr>
      <vt:lpstr>Chatbot Market</vt:lpstr>
      <vt:lpstr>Microsoft’s Little Ice, XiaoIce in Chinese, became a social media phenomenon </vt:lpstr>
      <vt:lpstr>Snatchbot</vt:lpstr>
      <vt:lpstr>Chatbot Tools Market</vt:lpstr>
      <vt:lpstr>Accuracy of Chatbot</vt:lpstr>
      <vt:lpstr>Snatchbot registration</vt:lpstr>
      <vt:lpstr>Snatchbot registration</vt:lpstr>
      <vt:lpstr>Creating a simple chatbot</vt:lpstr>
      <vt:lpstr>Creating a simple chatbot</vt:lpstr>
      <vt:lpstr>Creating a simple chatbot</vt:lpstr>
      <vt:lpstr>Creating a simple chatbot </vt:lpstr>
      <vt:lpstr>Creating a simple chatbot </vt:lpstr>
      <vt:lpstr>Creating a simple chatbot </vt:lpstr>
      <vt:lpstr>Creating a simple chatbot</vt:lpstr>
      <vt:lpstr>Creating a simple chatbot </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Creating a simple chatbot</vt:lpstr>
      <vt:lpstr>Deploying the chatbot on telegram</vt:lpstr>
      <vt:lpstr>Deploying the chatbot on telegram</vt:lpstr>
      <vt:lpstr>Deploying the chatbot on telegram</vt:lpstr>
      <vt:lpstr>Deploying the chatbot on telegram</vt:lpstr>
      <vt:lpstr>Deploying the chatbot on telegram</vt:lpstr>
      <vt:lpstr>Deploying the chatbot on telegram</vt:lpstr>
      <vt:lpstr>Finding chatbot on telegram</vt:lpstr>
      <vt:lpstr>MSBA Example</vt:lpstr>
      <vt:lpstr>Exercise</vt:lpstr>
      <vt:lpstr>Presentation and Discussion</vt:lpstr>
      <vt:lpstr>Recap</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User</dc:creator>
  <cp:lastModifiedBy>User</cp:lastModifiedBy>
  <cp:revision>368</cp:revision>
  <dcterms:created xsi:type="dcterms:W3CDTF">2017-05-14T01:29:56Z</dcterms:created>
  <dcterms:modified xsi:type="dcterms:W3CDTF">2020-08-09T01:43:56Z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